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notesSlides/notesSlide17.xml" ContentType="application/vnd.openxmlformats-officedocument.presentationml.notesSlide+xml"/>
  <Override PartName="/ppt/diagrams/quickStyle1.xml" ContentType="application/vnd.openxmlformats-officedocument.drawingml.diagramStyl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95" r:id="rId15"/>
    <p:sldId id="272" r:id="rId16"/>
    <p:sldId id="273" r:id="rId17"/>
    <p:sldId id="274" r:id="rId18"/>
    <p:sldId id="300" r:id="rId19"/>
    <p:sldId id="290" r:id="rId20"/>
    <p:sldId id="285" r:id="rId21"/>
    <p:sldId id="275" r:id="rId22"/>
    <p:sldId id="291" r:id="rId23"/>
    <p:sldId id="292" r:id="rId24"/>
    <p:sldId id="301" r:id="rId25"/>
    <p:sldId id="293" r:id="rId26"/>
    <p:sldId id="296" r:id="rId27"/>
    <p:sldId id="276" r:id="rId28"/>
    <p:sldId id="278" r:id="rId29"/>
    <p:sldId id="277" r:id="rId30"/>
    <p:sldId id="280" r:id="rId31"/>
    <p:sldId id="281" r:id="rId32"/>
    <p:sldId id="282" r:id="rId33"/>
    <p:sldId id="283" r:id="rId34"/>
    <p:sldId id="284" r:id="rId35"/>
    <p:sldId id="288" r:id="rId36"/>
    <p:sldId id="298" r:id="rId37"/>
    <p:sldId id="297" r:id="rId38"/>
    <p:sldId id="299" r:id="rId39"/>
    <p:sldId id="289" r:id="rId40"/>
    <p:sldId id="294" r:id="rId41"/>
  </p:sldIdLst>
  <p:sldSz cx="9144000" cy="6858000" type="screen4x3"/>
  <p:notesSz cx="7045325" cy="9345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731" autoAdjust="0"/>
    <p:restoredTop sz="94660"/>
  </p:normalViewPr>
  <p:slideViewPr>
    <p:cSldViewPr>
      <p:cViewPr varScale="1">
        <p:scale>
          <a:sx n="50" d="100"/>
          <a:sy n="50" d="100"/>
        </p:scale>
        <p:origin x="-126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5D8C80-3EA5-4C36-86FB-7AC8D940D938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1B3100C-AC31-4AA0-B467-90ECCE01483E}">
      <dgm:prSet phldrT="[Text]"/>
      <dgm:spPr>
        <a:solidFill>
          <a:schemeClr val="bg2"/>
        </a:solidFill>
      </dgm:spPr>
      <dgm:t>
        <a:bodyPr/>
        <a:lstStyle/>
        <a:p>
          <a:r>
            <a:rPr lang="en-US" dirty="0">
              <a:solidFill>
                <a:schemeClr val="bg1"/>
              </a:solidFill>
            </a:rPr>
            <a:t>Case of a Disease</a:t>
          </a:r>
        </a:p>
      </dgm:t>
    </dgm:pt>
    <dgm:pt modelId="{6E1065E5-BEBD-4F93-A8B0-30029E5D3675}" type="parTrans" cxnId="{406B1196-AEFB-46C5-8579-7169FD58E1C7}">
      <dgm:prSet/>
      <dgm:spPr/>
      <dgm:t>
        <a:bodyPr/>
        <a:lstStyle/>
        <a:p>
          <a:endParaRPr lang="en-US"/>
        </a:p>
      </dgm:t>
    </dgm:pt>
    <dgm:pt modelId="{B8614EDE-B616-4CD4-87EC-608DE20BCE67}" type="sibTrans" cxnId="{406B1196-AEFB-46C5-8579-7169FD58E1C7}">
      <dgm:prSet/>
      <dgm:spPr/>
      <dgm:t>
        <a:bodyPr/>
        <a:lstStyle/>
        <a:p>
          <a:endParaRPr lang="en-US"/>
        </a:p>
      </dgm:t>
    </dgm:pt>
    <dgm:pt modelId="{5A8166EC-37A2-4C69-964F-BCEE43D58308}">
      <dgm:prSet phldrT="[Text]"/>
      <dgm:spPr/>
      <dgm:t>
        <a:bodyPr/>
        <a:lstStyle/>
        <a:p>
          <a:r>
            <a:rPr lang="en-US"/>
            <a:t>Death </a:t>
          </a:r>
        </a:p>
      </dgm:t>
    </dgm:pt>
    <dgm:pt modelId="{40918026-49AA-43DD-9A25-3A4CE10FCFF9}" type="parTrans" cxnId="{349428D7-2799-4347-B9B0-5AC0405726B5}">
      <dgm:prSet/>
      <dgm:spPr/>
      <dgm:t>
        <a:bodyPr/>
        <a:lstStyle/>
        <a:p>
          <a:endParaRPr lang="en-US"/>
        </a:p>
      </dgm:t>
    </dgm:pt>
    <dgm:pt modelId="{099B8F52-C600-4F37-879D-589A0D840012}" type="sibTrans" cxnId="{349428D7-2799-4347-B9B0-5AC0405726B5}">
      <dgm:prSet/>
      <dgm:spPr/>
      <dgm:t>
        <a:bodyPr/>
        <a:lstStyle/>
        <a:p>
          <a:endParaRPr lang="en-US"/>
        </a:p>
      </dgm:t>
    </dgm:pt>
    <dgm:pt modelId="{347CA2A9-02B7-4BFC-A769-7D0C2F97F29F}">
      <dgm:prSet phldrT="[Text]"/>
      <dgm:spPr/>
      <dgm:t>
        <a:bodyPr/>
        <a:lstStyle/>
        <a:p>
          <a:r>
            <a:rPr lang="en-US"/>
            <a:t>Disability before death</a:t>
          </a:r>
        </a:p>
      </dgm:t>
    </dgm:pt>
    <dgm:pt modelId="{EE69376C-8DF1-448A-9126-4D041409BBAE}" type="parTrans" cxnId="{0C2C94DD-A2FF-4CEF-8F81-920209B4ED25}">
      <dgm:prSet/>
      <dgm:spPr/>
      <dgm:t>
        <a:bodyPr/>
        <a:lstStyle/>
        <a:p>
          <a:endParaRPr lang="en-US"/>
        </a:p>
      </dgm:t>
    </dgm:pt>
    <dgm:pt modelId="{883C1B2B-FB6D-497E-B07F-0EDA6EA5968C}" type="sibTrans" cxnId="{0C2C94DD-A2FF-4CEF-8F81-920209B4ED25}">
      <dgm:prSet/>
      <dgm:spPr/>
      <dgm:t>
        <a:bodyPr/>
        <a:lstStyle/>
        <a:p>
          <a:endParaRPr lang="en-US"/>
        </a:p>
      </dgm:t>
    </dgm:pt>
    <dgm:pt modelId="{D315B2B6-553B-47BC-8672-B7EA39F4BF16}">
      <dgm:prSet phldrT="[Text]"/>
      <dgm:spPr/>
      <dgm:t>
        <a:bodyPr/>
        <a:lstStyle/>
        <a:p>
          <a:r>
            <a:rPr lang="en-US"/>
            <a:t>Permanent Disability  </a:t>
          </a:r>
        </a:p>
      </dgm:t>
    </dgm:pt>
    <dgm:pt modelId="{034DFBF8-9C3A-4207-B391-DC1273378698}" type="parTrans" cxnId="{8E978A24-6596-41B5-BA2C-474B46DBC79A}">
      <dgm:prSet/>
      <dgm:spPr/>
      <dgm:t>
        <a:bodyPr/>
        <a:lstStyle/>
        <a:p>
          <a:endParaRPr lang="en-US"/>
        </a:p>
      </dgm:t>
    </dgm:pt>
    <dgm:pt modelId="{958E01FB-4F56-494E-ADAB-3E86939787A2}" type="sibTrans" cxnId="{8E978A24-6596-41B5-BA2C-474B46DBC79A}">
      <dgm:prSet/>
      <dgm:spPr/>
      <dgm:t>
        <a:bodyPr/>
        <a:lstStyle/>
        <a:p>
          <a:endParaRPr lang="en-US"/>
        </a:p>
      </dgm:t>
    </dgm:pt>
    <dgm:pt modelId="{662088C1-B0CE-4188-AEAB-FDAD469BAAC3}">
      <dgm:prSet/>
      <dgm:spPr/>
      <dgm:t>
        <a:bodyPr/>
        <a:lstStyle/>
        <a:p>
          <a:r>
            <a:rPr lang="en-US"/>
            <a:t>Recovery</a:t>
          </a:r>
        </a:p>
      </dgm:t>
    </dgm:pt>
    <dgm:pt modelId="{546FDF56-DDBD-4AFA-B6B3-2DD97DDD439A}" type="parTrans" cxnId="{2456936C-04FA-4F52-84D4-A5544CCBB77B}">
      <dgm:prSet/>
      <dgm:spPr/>
      <dgm:t>
        <a:bodyPr/>
        <a:lstStyle/>
        <a:p>
          <a:endParaRPr lang="en-US"/>
        </a:p>
      </dgm:t>
    </dgm:pt>
    <dgm:pt modelId="{4BBE9B8B-CCEE-4D4C-A0EB-8A0788F96CF4}" type="sibTrans" cxnId="{2456936C-04FA-4F52-84D4-A5544CCBB77B}">
      <dgm:prSet/>
      <dgm:spPr/>
      <dgm:t>
        <a:bodyPr/>
        <a:lstStyle/>
        <a:p>
          <a:endParaRPr lang="en-US"/>
        </a:p>
      </dgm:t>
    </dgm:pt>
    <dgm:pt modelId="{E2BE9B2A-6E7E-4023-B633-D3A985251CE5}" type="pres">
      <dgm:prSet presAssocID="{695D8C80-3EA5-4C36-86FB-7AC8D940D93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C060086B-3394-4A7D-A0A6-EA694C5F5C32}" type="pres">
      <dgm:prSet presAssocID="{91B3100C-AC31-4AA0-B467-90ECCE01483E}" presName="hierRoot1" presStyleCnt="0">
        <dgm:presLayoutVars>
          <dgm:hierBranch val="init"/>
        </dgm:presLayoutVars>
      </dgm:prSet>
      <dgm:spPr/>
    </dgm:pt>
    <dgm:pt modelId="{775AE7FC-6383-4ABE-92FD-6BB8F691024B}" type="pres">
      <dgm:prSet presAssocID="{91B3100C-AC31-4AA0-B467-90ECCE01483E}" presName="rootComposite1" presStyleCnt="0"/>
      <dgm:spPr/>
    </dgm:pt>
    <dgm:pt modelId="{6A281CDB-7AEF-420D-8A31-67AFF58F28AF}" type="pres">
      <dgm:prSet presAssocID="{91B3100C-AC31-4AA0-B467-90ECCE01483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CE07EEE-B61B-47E3-B9D9-69FB39148B7F}" type="pres">
      <dgm:prSet presAssocID="{91B3100C-AC31-4AA0-B467-90ECCE01483E}" presName="rootConnector1" presStyleLbl="node1" presStyleIdx="0" presStyleCnt="0"/>
      <dgm:spPr/>
      <dgm:t>
        <a:bodyPr/>
        <a:lstStyle/>
        <a:p>
          <a:endParaRPr lang="en-US"/>
        </a:p>
      </dgm:t>
    </dgm:pt>
    <dgm:pt modelId="{1A2905F4-E507-424F-829C-B3A4D66DA0C4}" type="pres">
      <dgm:prSet presAssocID="{91B3100C-AC31-4AA0-B467-90ECCE01483E}" presName="hierChild2" presStyleCnt="0"/>
      <dgm:spPr/>
    </dgm:pt>
    <dgm:pt modelId="{F6798D63-5DEF-48BC-B48E-8340B0EFE3E0}" type="pres">
      <dgm:prSet presAssocID="{40918026-49AA-43DD-9A25-3A4CE10FCFF9}" presName="Name37" presStyleLbl="parChTrans1D2" presStyleIdx="0" presStyleCnt="4"/>
      <dgm:spPr/>
      <dgm:t>
        <a:bodyPr/>
        <a:lstStyle/>
        <a:p>
          <a:endParaRPr lang="en-US"/>
        </a:p>
      </dgm:t>
    </dgm:pt>
    <dgm:pt modelId="{59AE39FE-468C-4B8E-A184-81FBF337A233}" type="pres">
      <dgm:prSet presAssocID="{5A8166EC-37A2-4C69-964F-BCEE43D58308}" presName="hierRoot2" presStyleCnt="0">
        <dgm:presLayoutVars>
          <dgm:hierBranch val="init"/>
        </dgm:presLayoutVars>
      </dgm:prSet>
      <dgm:spPr/>
    </dgm:pt>
    <dgm:pt modelId="{C9AE75BC-076A-4134-85F2-18C747B085C9}" type="pres">
      <dgm:prSet presAssocID="{5A8166EC-37A2-4C69-964F-BCEE43D58308}" presName="rootComposite" presStyleCnt="0"/>
      <dgm:spPr/>
    </dgm:pt>
    <dgm:pt modelId="{EB43E384-8CB4-49F6-86E4-206239F45E58}" type="pres">
      <dgm:prSet presAssocID="{5A8166EC-37A2-4C69-964F-BCEE43D58308}" presName="rootText" presStyleLbl="node2" presStyleIdx="0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BC0A35-4321-4149-99C8-95DC0CEC6C2D}" type="pres">
      <dgm:prSet presAssocID="{5A8166EC-37A2-4C69-964F-BCEE43D58308}" presName="rootConnector" presStyleLbl="node2" presStyleIdx="0" presStyleCnt="4"/>
      <dgm:spPr/>
      <dgm:t>
        <a:bodyPr/>
        <a:lstStyle/>
        <a:p>
          <a:endParaRPr lang="en-US"/>
        </a:p>
      </dgm:t>
    </dgm:pt>
    <dgm:pt modelId="{63B808DB-A1D9-4656-81CE-8B50B0D67E4B}" type="pres">
      <dgm:prSet presAssocID="{5A8166EC-37A2-4C69-964F-BCEE43D58308}" presName="hierChild4" presStyleCnt="0"/>
      <dgm:spPr/>
    </dgm:pt>
    <dgm:pt modelId="{EAEB50E4-42BE-486F-9D95-BB25D9B44FE9}" type="pres">
      <dgm:prSet presAssocID="{5A8166EC-37A2-4C69-964F-BCEE43D58308}" presName="hierChild5" presStyleCnt="0"/>
      <dgm:spPr/>
    </dgm:pt>
    <dgm:pt modelId="{EDAC6C92-72D4-4BEF-B467-764107A433A9}" type="pres">
      <dgm:prSet presAssocID="{EE69376C-8DF1-448A-9126-4D041409BBAE}" presName="Name37" presStyleLbl="parChTrans1D2" presStyleIdx="1" presStyleCnt="4"/>
      <dgm:spPr/>
      <dgm:t>
        <a:bodyPr/>
        <a:lstStyle/>
        <a:p>
          <a:endParaRPr lang="en-US"/>
        </a:p>
      </dgm:t>
    </dgm:pt>
    <dgm:pt modelId="{D57308F5-FE98-4D1C-AE8A-E39AC7190800}" type="pres">
      <dgm:prSet presAssocID="{347CA2A9-02B7-4BFC-A769-7D0C2F97F29F}" presName="hierRoot2" presStyleCnt="0">
        <dgm:presLayoutVars>
          <dgm:hierBranch val="init"/>
        </dgm:presLayoutVars>
      </dgm:prSet>
      <dgm:spPr/>
    </dgm:pt>
    <dgm:pt modelId="{172F63BD-0B19-4A72-A5BB-0BF211054918}" type="pres">
      <dgm:prSet presAssocID="{347CA2A9-02B7-4BFC-A769-7D0C2F97F29F}" presName="rootComposite" presStyleCnt="0"/>
      <dgm:spPr/>
    </dgm:pt>
    <dgm:pt modelId="{A6F016CA-F8D1-4052-9634-A5B22542CBF9}" type="pres">
      <dgm:prSet presAssocID="{347CA2A9-02B7-4BFC-A769-7D0C2F97F29F}" presName="rootText" presStyleLbl="node2" presStyleIdx="1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5CCAC6B-7A76-4020-8C89-218AD39916D0}" type="pres">
      <dgm:prSet presAssocID="{347CA2A9-02B7-4BFC-A769-7D0C2F97F29F}" presName="rootConnector" presStyleLbl="node2" presStyleIdx="1" presStyleCnt="4"/>
      <dgm:spPr/>
      <dgm:t>
        <a:bodyPr/>
        <a:lstStyle/>
        <a:p>
          <a:endParaRPr lang="en-US"/>
        </a:p>
      </dgm:t>
    </dgm:pt>
    <dgm:pt modelId="{1DBF1778-A9DB-4D23-B879-CA82184E6B99}" type="pres">
      <dgm:prSet presAssocID="{347CA2A9-02B7-4BFC-A769-7D0C2F97F29F}" presName="hierChild4" presStyleCnt="0"/>
      <dgm:spPr/>
    </dgm:pt>
    <dgm:pt modelId="{5A458E15-6D61-424A-B4E7-A25B93E55F82}" type="pres">
      <dgm:prSet presAssocID="{347CA2A9-02B7-4BFC-A769-7D0C2F97F29F}" presName="hierChild5" presStyleCnt="0"/>
      <dgm:spPr/>
    </dgm:pt>
    <dgm:pt modelId="{93381074-FEAF-4449-AFF9-D1653EFD599B}" type="pres">
      <dgm:prSet presAssocID="{034DFBF8-9C3A-4207-B391-DC1273378698}" presName="Name37" presStyleLbl="parChTrans1D2" presStyleIdx="2" presStyleCnt="4"/>
      <dgm:spPr/>
      <dgm:t>
        <a:bodyPr/>
        <a:lstStyle/>
        <a:p>
          <a:endParaRPr lang="en-US"/>
        </a:p>
      </dgm:t>
    </dgm:pt>
    <dgm:pt modelId="{DDA456C5-63E4-4F08-870D-CFC772B944C5}" type="pres">
      <dgm:prSet presAssocID="{D315B2B6-553B-47BC-8672-B7EA39F4BF16}" presName="hierRoot2" presStyleCnt="0">
        <dgm:presLayoutVars>
          <dgm:hierBranch val="init"/>
        </dgm:presLayoutVars>
      </dgm:prSet>
      <dgm:spPr/>
    </dgm:pt>
    <dgm:pt modelId="{044CC04E-C587-4D01-B7D7-7923309F195F}" type="pres">
      <dgm:prSet presAssocID="{D315B2B6-553B-47BC-8672-B7EA39F4BF16}" presName="rootComposite" presStyleCnt="0"/>
      <dgm:spPr/>
    </dgm:pt>
    <dgm:pt modelId="{20F97DD3-E6DF-48BC-9A76-E9E76EB69148}" type="pres">
      <dgm:prSet presAssocID="{D315B2B6-553B-47BC-8672-B7EA39F4BF16}" presName="rootText" presStyleLbl="node2" presStyleIdx="2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340A67D-0AFA-4812-A059-D492687994D7}" type="pres">
      <dgm:prSet presAssocID="{D315B2B6-553B-47BC-8672-B7EA39F4BF16}" presName="rootConnector" presStyleLbl="node2" presStyleIdx="2" presStyleCnt="4"/>
      <dgm:spPr/>
      <dgm:t>
        <a:bodyPr/>
        <a:lstStyle/>
        <a:p>
          <a:endParaRPr lang="en-US"/>
        </a:p>
      </dgm:t>
    </dgm:pt>
    <dgm:pt modelId="{0CF61FDE-D7AA-4F15-BBFD-873649273094}" type="pres">
      <dgm:prSet presAssocID="{D315B2B6-553B-47BC-8672-B7EA39F4BF16}" presName="hierChild4" presStyleCnt="0"/>
      <dgm:spPr/>
    </dgm:pt>
    <dgm:pt modelId="{F89D5E6C-71ED-425C-930D-0FC20FB7851D}" type="pres">
      <dgm:prSet presAssocID="{D315B2B6-553B-47BC-8672-B7EA39F4BF16}" presName="hierChild5" presStyleCnt="0"/>
      <dgm:spPr/>
    </dgm:pt>
    <dgm:pt modelId="{F66BEB58-6C1E-416E-A39E-F3F023EB4573}" type="pres">
      <dgm:prSet presAssocID="{546FDF56-DDBD-4AFA-B6B3-2DD97DDD439A}" presName="Name37" presStyleLbl="parChTrans1D2" presStyleIdx="3" presStyleCnt="4"/>
      <dgm:spPr/>
      <dgm:t>
        <a:bodyPr/>
        <a:lstStyle/>
        <a:p>
          <a:endParaRPr lang="en-US"/>
        </a:p>
      </dgm:t>
    </dgm:pt>
    <dgm:pt modelId="{AE581877-3484-41F5-BE08-4CC1210791E9}" type="pres">
      <dgm:prSet presAssocID="{662088C1-B0CE-4188-AEAB-FDAD469BAAC3}" presName="hierRoot2" presStyleCnt="0">
        <dgm:presLayoutVars>
          <dgm:hierBranch val="init"/>
        </dgm:presLayoutVars>
      </dgm:prSet>
      <dgm:spPr/>
    </dgm:pt>
    <dgm:pt modelId="{F6A67B0E-FD93-4668-A5F2-2C214301BA2A}" type="pres">
      <dgm:prSet presAssocID="{662088C1-B0CE-4188-AEAB-FDAD469BAAC3}" presName="rootComposite" presStyleCnt="0"/>
      <dgm:spPr/>
    </dgm:pt>
    <dgm:pt modelId="{4B00566D-E68E-4125-BD54-842CE056B58D}" type="pres">
      <dgm:prSet presAssocID="{662088C1-B0CE-4188-AEAB-FDAD469BAAC3}" presName="rootText" presStyleLbl="node2" presStyleIdx="3" presStyleCnt="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C32BB79-7C4F-403C-89E2-FDB852548362}" type="pres">
      <dgm:prSet presAssocID="{662088C1-B0CE-4188-AEAB-FDAD469BAAC3}" presName="rootConnector" presStyleLbl="node2" presStyleIdx="3" presStyleCnt="4"/>
      <dgm:spPr/>
      <dgm:t>
        <a:bodyPr/>
        <a:lstStyle/>
        <a:p>
          <a:endParaRPr lang="en-US"/>
        </a:p>
      </dgm:t>
    </dgm:pt>
    <dgm:pt modelId="{6D5CCDC1-C1E0-4251-B5C2-FC88C7AA60E0}" type="pres">
      <dgm:prSet presAssocID="{662088C1-B0CE-4188-AEAB-FDAD469BAAC3}" presName="hierChild4" presStyleCnt="0"/>
      <dgm:spPr/>
    </dgm:pt>
    <dgm:pt modelId="{FBF943D4-FCF1-4842-8C8E-B9A32AB4709F}" type="pres">
      <dgm:prSet presAssocID="{662088C1-B0CE-4188-AEAB-FDAD469BAAC3}" presName="hierChild5" presStyleCnt="0"/>
      <dgm:spPr/>
    </dgm:pt>
    <dgm:pt modelId="{402755DB-73B8-4A00-9426-085A094BEBD6}" type="pres">
      <dgm:prSet presAssocID="{91B3100C-AC31-4AA0-B467-90ECCE01483E}" presName="hierChild3" presStyleCnt="0"/>
      <dgm:spPr/>
    </dgm:pt>
  </dgm:ptLst>
  <dgm:cxnLst>
    <dgm:cxn modelId="{732A7305-189F-4DF3-ACC6-6927C3B4B548}" type="presOf" srcId="{347CA2A9-02B7-4BFC-A769-7D0C2F97F29F}" destId="{A6F016CA-F8D1-4052-9634-A5B22542CBF9}" srcOrd="0" destOrd="0" presId="urn:microsoft.com/office/officeart/2005/8/layout/orgChart1"/>
    <dgm:cxn modelId="{B0883227-A710-4835-86EC-EF9887FCFEA5}" type="presOf" srcId="{91B3100C-AC31-4AA0-B467-90ECCE01483E}" destId="{CCE07EEE-B61B-47E3-B9D9-69FB39148B7F}" srcOrd="1" destOrd="0" presId="urn:microsoft.com/office/officeart/2005/8/layout/orgChart1"/>
    <dgm:cxn modelId="{2456936C-04FA-4F52-84D4-A5544CCBB77B}" srcId="{91B3100C-AC31-4AA0-B467-90ECCE01483E}" destId="{662088C1-B0CE-4188-AEAB-FDAD469BAAC3}" srcOrd="3" destOrd="0" parTransId="{546FDF56-DDBD-4AFA-B6B3-2DD97DDD439A}" sibTransId="{4BBE9B8B-CCEE-4D4C-A0EB-8A0788F96CF4}"/>
    <dgm:cxn modelId="{4D523A35-891F-4015-9DBC-0B80DB14F8BF}" type="presOf" srcId="{D315B2B6-553B-47BC-8672-B7EA39F4BF16}" destId="{2340A67D-0AFA-4812-A059-D492687994D7}" srcOrd="1" destOrd="0" presId="urn:microsoft.com/office/officeart/2005/8/layout/orgChart1"/>
    <dgm:cxn modelId="{59792680-C4FD-4E39-A00F-261368B3DDA4}" type="presOf" srcId="{40918026-49AA-43DD-9A25-3A4CE10FCFF9}" destId="{F6798D63-5DEF-48BC-B48E-8340B0EFE3E0}" srcOrd="0" destOrd="0" presId="urn:microsoft.com/office/officeart/2005/8/layout/orgChart1"/>
    <dgm:cxn modelId="{E5B33F1A-6E05-4252-A556-D10A508F8A34}" type="presOf" srcId="{034DFBF8-9C3A-4207-B391-DC1273378698}" destId="{93381074-FEAF-4449-AFF9-D1653EFD599B}" srcOrd="0" destOrd="0" presId="urn:microsoft.com/office/officeart/2005/8/layout/orgChart1"/>
    <dgm:cxn modelId="{0C2C94DD-A2FF-4CEF-8F81-920209B4ED25}" srcId="{91B3100C-AC31-4AA0-B467-90ECCE01483E}" destId="{347CA2A9-02B7-4BFC-A769-7D0C2F97F29F}" srcOrd="1" destOrd="0" parTransId="{EE69376C-8DF1-448A-9126-4D041409BBAE}" sibTransId="{883C1B2B-FB6D-497E-B07F-0EDA6EA5968C}"/>
    <dgm:cxn modelId="{8E978A24-6596-41B5-BA2C-474B46DBC79A}" srcId="{91B3100C-AC31-4AA0-B467-90ECCE01483E}" destId="{D315B2B6-553B-47BC-8672-B7EA39F4BF16}" srcOrd="2" destOrd="0" parTransId="{034DFBF8-9C3A-4207-B391-DC1273378698}" sibTransId="{958E01FB-4F56-494E-ADAB-3E86939787A2}"/>
    <dgm:cxn modelId="{8F6E4ADD-F1DF-42A6-B521-35DE0425D8DC}" type="presOf" srcId="{347CA2A9-02B7-4BFC-A769-7D0C2F97F29F}" destId="{D5CCAC6B-7A76-4020-8C89-218AD39916D0}" srcOrd="1" destOrd="0" presId="urn:microsoft.com/office/officeart/2005/8/layout/orgChart1"/>
    <dgm:cxn modelId="{A5958F36-5F7F-4C5D-9DFD-40EA20971DF9}" type="presOf" srcId="{695D8C80-3EA5-4C36-86FB-7AC8D940D938}" destId="{E2BE9B2A-6E7E-4023-B633-D3A985251CE5}" srcOrd="0" destOrd="0" presId="urn:microsoft.com/office/officeart/2005/8/layout/orgChart1"/>
    <dgm:cxn modelId="{349428D7-2799-4347-B9B0-5AC0405726B5}" srcId="{91B3100C-AC31-4AA0-B467-90ECCE01483E}" destId="{5A8166EC-37A2-4C69-964F-BCEE43D58308}" srcOrd="0" destOrd="0" parTransId="{40918026-49AA-43DD-9A25-3A4CE10FCFF9}" sibTransId="{099B8F52-C600-4F37-879D-589A0D840012}"/>
    <dgm:cxn modelId="{9CB2F969-BBEA-466B-B54D-C63656A00D9D}" type="presOf" srcId="{5A8166EC-37A2-4C69-964F-BCEE43D58308}" destId="{EB43E384-8CB4-49F6-86E4-206239F45E58}" srcOrd="0" destOrd="0" presId="urn:microsoft.com/office/officeart/2005/8/layout/orgChart1"/>
    <dgm:cxn modelId="{18312CBC-1E02-4C1C-988A-195C2C4A6975}" type="presOf" srcId="{662088C1-B0CE-4188-AEAB-FDAD469BAAC3}" destId="{EC32BB79-7C4F-403C-89E2-FDB852548362}" srcOrd="1" destOrd="0" presId="urn:microsoft.com/office/officeart/2005/8/layout/orgChart1"/>
    <dgm:cxn modelId="{C6B47CDD-99C5-4123-9CBF-3F618C47D1F3}" type="presOf" srcId="{EE69376C-8DF1-448A-9126-4D041409BBAE}" destId="{EDAC6C92-72D4-4BEF-B467-764107A433A9}" srcOrd="0" destOrd="0" presId="urn:microsoft.com/office/officeart/2005/8/layout/orgChart1"/>
    <dgm:cxn modelId="{CD8C98C3-92DB-4DE4-9B0C-C21A6CC45DAA}" type="presOf" srcId="{D315B2B6-553B-47BC-8672-B7EA39F4BF16}" destId="{20F97DD3-E6DF-48BC-9A76-E9E76EB69148}" srcOrd="0" destOrd="0" presId="urn:microsoft.com/office/officeart/2005/8/layout/orgChart1"/>
    <dgm:cxn modelId="{40502D79-70E1-4356-9649-527BDD2FB6FE}" type="presOf" srcId="{91B3100C-AC31-4AA0-B467-90ECCE01483E}" destId="{6A281CDB-7AEF-420D-8A31-67AFF58F28AF}" srcOrd="0" destOrd="0" presId="urn:microsoft.com/office/officeart/2005/8/layout/orgChart1"/>
    <dgm:cxn modelId="{406B1196-AEFB-46C5-8579-7169FD58E1C7}" srcId="{695D8C80-3EA5-4C36-86FB-7AC8D940D938}" destId="{91B3100C-AC31-4AA0-B467-90ECCE01483E}" srcOrd="0" destOrd="0" parTransId="{6E1065E5-BEBD-4F93-A8B0-30029E5D3675}" sibTransId="{B8614EDE-B616-4CD4-87EC-608DE20BCE67}"/>
    <dgm:cxn modelId="{1008E79D-151F-42E3-B05E-70C64E1AE229}" type="presOf" srcId="{5A8166EC-37A2-4C69-964F-BCEE43D58308}" destId="{50BC0A35-4321-4149-99C8-95DC0CEC6C2D}" srcOrd="1" destOrd="0" presId="urn:microsoft.com/office/officeart/2005/8/layout/orgChart1"/>
    <dgm:cxn modelId="{A263680F-CDE7-4AF5-8604-0BF0DAFCDECB}" type="presOf" srcId="{546FDF56-DDBD-4AFA-B6B3-2DD97DDD439A}" destId="{F66BEB58-6C1E-416E-A39E-F3F023EB4573}" srcOrd="0" destOrd="0" presId="urn:microsoft.com/office/officeart/2005/8/layout/orgChart1"/>
    <dgm:cxn modelId="{F52E93A3-C25A-4ED7-9816-F7BBAAE1DC52}" type="presOf" srcId="{662088C1-B0CE-4188-AEAB-FDAD469BAAC3}" destId="{4B00566D-E68E-4125-BD54-842CE056B58D}" srcOrd="0" destOrd="0" presId="urn:microsoft.com/office/officeart/2005/8/layout/orgChart1"/>
    <dgm:cxn modelId="{448A353A-9747-4316-91C8-97E9FA9CF335}" type="presParOf" srcId="{E2BE9B2A-6E7E-4023-B633-D3A985251CE5}" destId="{C060086B-3394-4A7D-A0A6-EA694C5F5C32}" srcOrd="0" destOrd="0" presId="urn:microsoft.com/office/officeart/2005/8/layout/orgChart1"/>
    <dgm:cxn modelId="{5C6AAC59-295D-4F47-81DE-03F70043D75D}" type="presParOf" srcId="{C060086B-3394-4A7D-A0A6-EA694C5F5C32}" destId="{775AE7FC-6383-4ABE-92FD-6BB8F691024B}" srcOrd="0" destOrd="0" presId="urn:microsoft.com/office/officeart/2005/8/layout/orgChart1"/>
    <dgm:cxn modelId="{8B0297FA-7FF4-4963-8D08-837EA5F9C248}" type="presParOf" srcId="{775AE7FC-6383-4ABE-92FD-6BB8F691024B}" destId="{6A281CDB-7AEF-420D-8A31-67AFF58F28AF}" srcOrd="0" destOrd="0" presId="urn:microsoft.com/office/officeart/2005/8/layout/orgChart1"/>
    <dgm:cxn modelId="{75C6ED1E-0C56-477C-88E6-04C537F703B3}" type="presParOf" srcId="{775AE7FC-6383-4ABE-92FD-6BB8F691024B}" destId="{CCE07EEE-B61B-47E3-B9D9-69FB39148B7F}" srcOrd="1" destOrd="0" presId="urn:microsoft.com/office/officeart/2005/8/layout/orgChart1"/>
    <dgm:cxn modelId="{1212033A-941F-4A59-BD84-F95A50A14EF2}" type="presParOf" srcId="{C060086B-3394-4A7D-A0A6-EA694C5F5C32}" destId="{1A2905F4-E507-424F-829C-B3A4D66DA0C4}" srcOrd="1" destOrd="0" presId="urn:microsoft.com/office/officeart/2005/8/layout/orgChart1"/>
    <dgm:cxn modelId="{AB121FBE-0183-41FD-81FB-115A41159DA8}" type="presParOf" srcId="{1A2905F4-E507-424F-829C-B3A4D66DA0C4}" destId="{F6798D63-5DEF-48BC-B48E-8340B0EFE3E0}" srcOrd="0" destOrd="0" presId="urn:microsoft.com/office/officeart/2005/8/layout/orgChart1"/>
    <dgm:cxn modelId="{38385C55-7D82-4435-AF91-79BA566A6AE4}" type="presParOf" srcId="{1A2905F4-E507-424F-829C-B3A4D66DA0C4}" destId="{59AE39FE-468C-4B8E-A184-81FBF337A233}" srcOrd="1" destOrd="0" presId="urn:microsoft.com/office/officeart/2005/8/layout/orgChart1"/>
    <dgm:cxn modelId="{C747B98C-18B4-44CA-A25D-708F34857ED4}" type="presParOf" srcId="{59AE39FE-468C-4B8E-A184-81FBF337A233}" destId="{C9AE75BC-076A-4134-85F2-18C747B085C9}" srcOrd="0" destOrd="0" presId="urn:microsoft.com/office/officeart/2005/8/layout/orgChart1"/>
    <dgm:cxn modelId="{FF11301D-8030-4C09-8C75-3B0EABBBA363}" type="presParOf" srcId="{C9AE75BC-076A-4134-85F2-18C747B085C9}" destId="{EB43E384-8CB4-49F6-86E4-206239F45E58}" srcOrd="0" destOrd="0" presId="urn:microsoft.com/office/officeart/2005/8/layout/orgChart1"/>
    <dgm:cxn modelId="{3FE75F80-B537-49AE-B3F3-2CEC0DBD0E87}" type="presParOf" srcId="{C9AE75BC-076A-4134-85F2-18C747B085C9}" destId="{50BC0A35-4321-4149-99C8-95DC0CEC6C2D}" srcOrd="1" destOrd="0" presId="urn:microsoft.com/office/officeart/2005/8/layout/orgChart1"/>
    <dgm:cxn modelId="{5F3FAF99-3250-48F6-A833-67380599258C}" type="presParOf" srcId="{59AE39FE-468C-4B8E-A184-81FBF337A233}" destId="{63B808DB-A1D9-4656-81CE-8B50B0D67E4B}" srcOrd="1" destOrd="0" presId="urn:microsoft.com/office/officeart/2005/8/layout/orgChart1"/>
    <dgm:cxn modelId="{759F901D-684E-4836-A45F-B394C7F1C7DA}" type="presParOf" srcId="{59AE39FE-468C-4B8E-A184-81FBF337A233}" destId="{EAEB50E4-42BE-486F-9D95-BB25D9B44FE9}" srcOrd="2" destOrd="0" presId="urn:microsoft.com/office/officeart/2005/8/layout/orgChart1"/>
    <dgm:cxn modelId="{DDFC1CEB-3A4D-4A6A-B8A5-1688A2594F79}" type="presParOf" srcId="{1A2905F4-E507-424F-829C-B3A4D66DA0C4}" destId="{EDAC6C92-72D4-4BEF-B467-764107A433A9}" srcOrd="2" destOrd="0" presId="urn:microsoft.com/office/officeart/2005/8/layout/orgChart1"/>
    <dgm:cxn modelId="{5DD73E1A-1F0D-4ECD-91FE-A32F9704AA39}" type="presParOf" srcId="{1A2905F4-E507-424F-829C-B3A4D66DA0C4}" destId="{D57308F5-FE98-4D1C-AE8A-E39AC7190800}" srcOrd="3" destOrd="0" presId="urn:microsoft.com/office/officeart/2005/8/layout/orgChart1"/>
    <dgm:cxn modelId="{B7EFD9E1-8F29-4435-BBCA-256ED2B13F79}" type="presParOf" srcId="{D57308F5-FE98-4D1C-AE8A-E39AC7190800}" destId="{172F63BD-0B19-4A72-A5BB-0BF211054918}" srcOrd="0" destOrd="0" presId="urn:microsoft.com/office/officeart/2005/8/layout/orgChart1"/>
    <dgm:cxn modelId="{672A9B74-C5BB-4FF8-92F3-87CB9CF69231}" type="presParOf" srcId="{172F63BD-0B19-4A72-A5BB-0BF211054918}" destId="{A6F016CA-F8D1-4052-9634-A5B22542CBF9}" srcOrd="0" destOrd="0" presId="urn:microsoft.com/office/officeart/2005/8/layout/orgChart1"/>
    <dgm:cxn modelId="{0E021ACF-E332-439A-A626-A2F28B3EDEED}" type="presParOf" srcId="{172F63BD-0B19-4A72-A5BB-0BF211054918}" destId="{D5CCAC6B-7A76-4020-8C89-218AD39916D0}" srcOrd="1" destOrd="0" presId="urn:microsoft.com/office/officeart/2005/8/layout/orgChart1"/>
    <dgm:cxn modelId="{DFD508D3-117C-4643-871D-DCA1F82B5940}" type="presParOf" srcId="{D57308F5-FE98-4D1C-AE8A-E39AC7190800}" destId="{1DBF1778-A9DB-4D23-B879-CA82184E6B99}" srcOrd="1" destOrd="0" presId="urn:microsoft.com/office/officeart/2005/8/layout/orgChart1"/>
    <dgm:cxn modelId="{8D3F172F-9E22-4124-81BB-B83EEAA9C9E4}" type="presParOf" srcId="{D57308F5-FE98-4D1C-AE8A-E39AC7190800}" destId="{5A458E15-6D61-424A-B4E7-A25B93E55F82}" srcOrd="2" destOrd="0" presId="urn:microsoft.com/office/officeart/2005/8/layout/orgChart1"/>
    <dgm:cxn modelId="{29F32DCF-4672-411F-89E5-69DF299787B0}" type="presParOf" srcId="{1A2905F4-E507-424F-829C-B3A4D66DA0C4}" destId="{93381074-FEAF-4449-AFF9-D1653EFD599B}" srcOrd="4" destOrd="0" presId="urn:microsoft.com/office/officeart/2005/8/layout/orgChart1"/>
    <dgm:cxn modelId="{099DDD3E-2073-48AF-91E1-EDE6EA3760EC}" type="presParOf" srcId="{1A2905F4-E507-424F-829C-B3A4D66DA0C4}" destId="{DDA456C5-63E4-4F08-870D-CFC772B944C5}" srcOrd="5" destOrd="0" presId="urn:microsoft.com/office/officeart/2005/8/layout/orgChart1"/>
    <dgm:cxn modelId="{4D5439CF-7E2F-4849-B975-059FB7E172A8}" type="presParOf" srcId="{DDA456C5-63E4-4F08-870D-CFC772B944C5}" destId="{044CC04E-C587-4D01-B7D7-7923309F195F}" srcOrd="0" destOrd="0" presId="urn:microsoft.com/office/officeart/2005/8/layout/orgChart1"/>
    <dgm:cxn modelId="{BC468054-3EDA-4B9B-81FC-FD7CE7A277FF}" type="presParOf" srcId="{044CC04E-C587-4D01-B7D7-7923309F195F}" destId="{20F97DD3-E6DF-48BC-9A76-E9E76EB69148}" srcOrd="0" destOrd="0" presId="urn:microsoft.com/office/officeart/2005/8/layout/orgChart1"/>
    <dgm:cxn modelId="{7F16EC7A-484E-4C7D-8354-895E21D6DB52}" type="presParOf" srcId="{044CC04E-C587-4D01-B7D7-7923309F195F}" destId="{2340A67D-0AFA-4812-A059-D492687994D7}" srcOrd="1" destOrd="0" presId="urn:microsoft.com/office/officeart/2005/8/layout/orgChart1"/>
    <dgm:cxn modelId="{FC88636B-5E35-4F01-A7B3-62C1041E29EC}" type="presParOf" srcId="{DDA456C5-63E4-4F08-870D-CFC772B944C5}" destId="{0CF61FDE-D7AA-4F15-BBFD-873649273094}" srcOrd="1" destOrd="0" presId="urn:microsoft.com/office/officeart/2005/8/layout/orgChart1"/>
    <dgm:cxn modelId="{6B7520F9-68A1-468A-9104-C919A570E461}" type="presParOf" srcId="{DDA456C5-63E4-4F08-870D-CFC772B944C5}" destId="{F89D5E6C-71ED-425C-930D-0FC20FB7851D}" srcOrd="2" destOrd="0" presId="urn:microsoft.com/office/officeart/2005/8/layout/orgChart1"/>
    <dgm:cxn modelId="{30B720E2-1557-44E6-B780-C612687CC00A}" type="presParOf" srcId="{1A2905F4-E507-424F-829C-B3A4D66DA0C4}" destId="{F66BEB58-6C1E-416E-A39E-F3F023EB4573}" srcOrd="6" destOrd="0" presId="urn:microsoft.com/office/officeart/2005/8/layout/orgChart1"/>
    <dgm:cxn modelId="{611EE9EF-8214-484C-B051-FF716874249D}" type="presParOf" srcId="{1A2905F4-E507-424F-829C-B3A4D66DA0C4}" destId="{AE581877-3484-41F5-BE08-4CC1210791E9}" srcOrd="7" destOrd="0" presId="urn:microsoft.com/office/officeart/2005/8/layout/orgChart1"/>
    <dgm:cxn modelId="{D7FE88CE-194B-4003-B700-C99ADED76544}" type="presParOf" srcId="{AE581877-3484-41F5-BE08-4CC1210791E9}" destId="{F6A67B0E-FD93-4668-A5F2-2C214301BA2A}" srcOrd="0" destOrd="0" presId="urn:microsoft.com/office/officeart/2005/8/layout/orgChart1"/>
    <dgm:cxn modelId="{1FD68409-7898-4CC7-81C7-D7BDEB060518}" type="presParOf" srcId="{F6A67B0E-FD93-4668-A5F2-2C214301BA2A}" destId="{4B00566D-E68E-4125-BD54-842CE056B58D}" srcOrd="0" destOrd="0" presId="urn:microsoft.com/office/officeart/2005/8/layout/orgChart1"/>
    <dgm:cxn modelId="{D70757C6-0546-4644-8E7E-BB7A1BE10F5E}" type="presParOf" srcId="{F6A67B0E-FD93-4668-A5F2-2C214301BA2A}" destId="{EC32BB79-7C4F-403C-89E2-FDB852548362}" srcOrd="1" destOrd="0" presId="urn:microsoft.com/office/officeart/2005/8/layout/orgChart1"/>
    <dgm:cxn modelId="{280E92DC-DA3F-4615-91D1-C361BDA2FA88}" type="presParOf" srcId="{AE581877-3484-41F5-BE08-4CC1210791E9}" destId="{6D5CCDC1-C1E0-4251-B5C2-FC88C7AA60E0}" srcOrd="1" destOrd="0" presId="urn:microsoft.com/office/officeart/2005/8/layout/orgChart1"/>
    <dgm:cxn modelId="{27C42335-C8B5-4018-9D7C-C2902487B783}" type="presParOf" srcId="{AE581877-3484-41F5-BE08-4CC1210791E9}" destId="{FBF943D4-FCF1-4842-8C8E-B9A32AB4709F}" srcOrd="2" destOrd="0" presId="urn:microsoft.com/office/officeart/2005/8/layout/orgChart1"/>
    <dgm:cxn modelId="{D4F21DAA-2C46-4B4B-B8DE-867C38608E86}" type="presParOf" srcId="{C060086B-3394-4A7D-A0A6-EA694C5F5C32}" destId="{402755DB-73B8-4A00-9426-085A094BEBD6}" srcOrd="2" destOrd="0" presId="urn:microsoft.com/office/officeart/2005/8/layout/orgChart1"/>
  </dgm:cxnLst>
  <dgm:bg>
    <a:solidFill>
      <a:schemeClr val="bg1"/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0721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/>
            </a:lvl1pPr>
          </a:lstStyle>
          <a:p>
            <a:fld id="{0DE01C6B-0487-413F-8760-4DB6507CBB3F}" type="datetimeFigureOut">
              <a:rPr lang="en-US" smtClean="0"/>
              <a:pPr/>
              <a:t>02/08/2012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0721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/>
            </a:lvl1pPr>
          </a:lstStyle>
          <a:p>
            <a:fld id="{8AACDB87-9915-4B96-8ADA-D7846406C7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0721" y="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/>
          <a:lstStyle>
            <a:lvl1pPr algn="r">
              <a:defRPr sz="1200"/>
            </a:lvl1pPr>
          </a:lstStyle>
          <a:p>
            <a:fld id="{EDC0A788-0EF8-4C65-BFD7-75FA6FEE3C50}" type="datetimeFigureOut">
              <a:rPr lang="en-US" smtClean="0"/>
              <a:pPr/>
              <a:t>02/08/2012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7450" y="701675"/>
            <a:ext cx="4670425" cy="35036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662" tIns="46831" rIns="93662" bIns="468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4533" y="4439166"/>
            <a:ext cx="5636260" cy="4205526"/>
          </a:xfrm>
          <a:prstGeom prst="rect">
            <a:avLst/>
          </a:prstGeom>
        </p:spPr>
        <p:txBody>
          <a:bodyPr vert="horz" lIns="93662" tIns="46831" rIns="93662" bIns="468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0721" y="8876710"/>
            <a:ext cx="3052974" cy="467281"/>
          </a:xfrm>
          <a:prstGeom prst="rect">
            <a:avLst/>
          </a:prstGeom>
        </p:spPr>
        <p:txBody>
          <a:bodyPr vert="horz" lIns="93662" tIns="46831" rIns="93662" bIns="46831" rtlCol="0" anchor="b"/>
          <a:lstStyle>
            <a:lvl1pPr algn="r">
              <a:defRPr sz="1200"/>
            </a:lvl1pPr>
          </a:lstStyle>
          <a:p>
            <a:fld id="{49706710-0A59-4431-A7F8-F692666E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706710-0A59-4431-A7F8-F692666E3FF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752600" y="381000"/>
            <a:ext cx="6934200" cy="704850"/>
          </a:xfrm>
        </p:spPr>
        <p:txBody>
          <a:bodyPr/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52600" y="1066800"/>
            <a:ext cx="6934200" cy="685800"/>
          </a:xfrm>
        </p:spPr>
        <p:txBody>
          <a:bodyPr/>
          <a:lstStyle>
            <a:lvl1pPr marL="0" indent="0" algn="r">
              <a:buFontTx/>
              <a:buNone/>
              <a:defRPr sz="24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19900" y="274638"/>
            <a:ext cx="2171700" cy="5440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362700" cy="5440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1550" y="15240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5350" y="1524000"/>
            <a:ext cx="35814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274638"/>
            <a:ext cx="8686800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524000"/>
            <a:ext cx="73152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71800" y="381000"/>
            <a:ext cx="5867400" cy="1066800"/>
          </a:xfrm>
        </p:spPr>
        <p:txBody>
          <a:bodyPr/>
          <a:lstStyle/>
          <a:p>
            <a:pPr algn="ctr"/>
            <a:r>
              <a:rPr lang="en-US" b="1" dirty="0" smtClean="0"/>
              <a:t>Measuring Burden of Disease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19600" y="3048000"/>
            <a:ext cx="4114800" cy="2209800"/>
          </a:xfrm>
        </p:spPr>
        <p:txBody>
          <a:bodyPr/>
          <a:lstStyle/>
          <a:p>
            <a:pPr algn="l"/>
            <a:r>
              <a:rPr lang="en-US" b="1" dirty="0" smtClean="0"/>
              <a:t>By </a:t>
            </a:r>
          </a:p>
          <a:p>
            <a:pPr algn="l"/>
            <a:r>
              <a:rPr lang="en-US" b="1" dirty="0" smtClean="0"/>
              <a:t>Vikash Keshri</a:t>
            </a:r>
          </a:p>
          <a:p>
            <a:pPr algn="l"/>
            <a:r>
              <a:rPr lang="en-US" b="1" dirty="0" smtClean="0"/>
              <a:t>Moderator:</a:t>
            </a:r>
          </a:p>
          <a:p>
            <a:pPr algn="l"/>
            <a:r>
              <a:rPr lang="en-US" b="1" dirty="0" smtClean="0"/>
              <a:t>Prof.  A. M. Mehendale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8077200" cy="609600"/>
          </a:xfrm>
        </p:spPr>
        <p:txBody>
          <a:bodyPr/>
          <a:lstStyle/>
          <a:p>
            <a:r>
              <a:rPr lang="en-US" sz="3200" b="1" dirty="0" smtClean="0"/>
              <a:t>Sullivan’s Index:</a:t>
            </a:r>
            <a:br>
              <a:rPr lang="en-US" sz="3200" b="1" dirty="0" smtClean="0"/>
            </a:b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914400"/>
            <a:ext cx="7791450" cy="56388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1971 by Daniel F Sullivan.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The Sullivan index combines death rates with illness rates.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Expectation of Life Free of Disability = Life Expectancy – Duration of Disability &amp; Inability to perform major activities.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The two related indices were also described based upon a life table model. 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(a) The expectation of life free of disability and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(b) The expectation of disability. 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 Q A L E – Quality Adjusted Life Years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71550" y="1295400"/>
            <a:ext cx="7639050" cy="5181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Health implies not only survival, but certain quality of life also.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Increase Average life expectancy  - Increase sickness.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Any Summary measure should consider quality.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Quality-adjusted life expectancy can be calculated by applying weights to the expected years in each state of health, and then summing the products. </a:t>
            </a:r>
          </a:p>
          <a:p>
            <a:pPr>
              <a:lnSpc>
                <a:spcPct val="150000"/>
              </a:lnSpc>
            </a:pP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HALE – Health Adjusted Life Years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990600"/>
            <a:ext cx="7848600" cy="5562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DALE – Disability Adjusted Life Expectancy - HALE</a:t>
            </a: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Average number of years that a person can expect to live in full health by taking in to account years lived in less than full health to due to disease and / or injury.</a:t>
            </a:r>
          </a:p>
          <a:p>
            <a:pPr algn="just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                                                                                    WHO</a:t>
            </a: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Healthy life expectancy (HALE) at birth adds happy expectation of life for different health states.</a:t>
            </a: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Adjusted for severity distribution making it sensitive to changes over time or </a:t>
            </a:r>
          </a:p>
          <a:p>
            <a:pPr algn="just"/>
            <a:r>
              <a:rPr lang="en-US" sz="2000" dirty="0" smtClean="0">
                <a:solidFill>
                  <a:srgbClr val="000000"/>
                </a:solidFill>
              </a:rPr>
              <a:t>Differences between countries in the severity distribution of health states.</a:t>
            </a:r>
          </a:p>
          <a:p>
            <a:pPr algn="just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pPr algn="just"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     D F L E: Disability free life expectancy</a:t>
            </a:r>
          </a:p>
          <a:p>
            <a:pPr algn="just"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The difference between life expectancy in all states of health and the sum of expected years of institutionalization plus expected years of disability not involving institutionalization.</a:t>
            </a:r>
          </a:p>
          <a:p>
            <a:pPr algn="just">
              <a:buNone/>
            </a:pPr>
            <a:endParaRPr lang="en-US" sz="2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Global  Burden of Disease Study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8001000" cy="54102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Global Burden of Disease and Injury (G B D), began in 1988.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World Bank, World Health Organization (WHO) and Harvard School of Public Health.</a:t>
            </a:r>
          </a:p>
          <a:p>
            <a:pPr algn="just"/>
            <a:r>
              <a:rPr lang="en-US" sz="2400" b="1" dirty="0" smtClean="0">
                <a:solidFill>
                  <a:srgbClr val="000000"/>
                </a:solidFill>
              </a:rPr>
              <a:t>Major Objectives of G B D study:</a:t>
            </a:r>
          </a:p>
          <a:p>
            <a:pPr marL="914400" lvl="1" indent="-457200" algn="just">
              <a:buFont typeface="+mj-lt"/>
              <a:buAutoNum type="alphaLcParenR"/>
            </a:pPr>
            <a:r>
              <a:rPr lang="en-US" sz="2000" dirty="0" smtClean="0">
                <a:solidFill>
                  <a:srgbClr val="000000"/>
                </a:solidFill>
              </a:rPr>
              <a:t>To facilitate the inclusion of non-fatal health outcomes in the debate on international health policy which were all too often focused on mortality in children under 5 year of age.</a:t>
            </a:r>
          </a:p>
          <a:p>
            <a:pPr marL="914400" lvl="1" indent="-457200" algn="just">
              <a:buFont typeface="+mj-lt"/>
              <a:buAutoNum type="alphaLcParenR"/>
            </a:pPr>
            <a:r>
              <a:rPr lang="en-US" sz="2000" dirty="0" smtClean="0">
                <a:solidFill>
                  <a:srgbClr val="000000"/>
                </a:solidFill>
              </a:rPr>
              <a:t>To decouple epidemiological assessment from advocacy so that estimates of mortality and disability from a condition are developed as objectively as possible and,</a:t>
            </a:r>
          </a:p>
          <a:p>
            <a:pPr marL="914400" lvl="1" indent="-457200" algn="just">
              <a:buFont typeface="+mj-lt"/>
              <a:buAutoNum type="alphaLcParenR"/>
            </a:pPr>
            <a:r>
              <a:rPr lang="en-US" sz="2000" dirty="0" smtClean="0">
                <a:solidFill>
                  <a:srgbClr val="000000"/>
                </a:solidFill>
              </a:rPr>
              <a:t>To quantify the burden of disease using a measure that could also be used for cost-effectiveness analysis. </a:t>
            </a:r>
          </a:p>
          <a:p>
            <a:pPr marL="1371600" lvl="2" indent="-457200" algn="just">
              <a:buNone/>
            </a:pPr>
            <a:endParaRPr lang="en-US" sz="20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924800" cy="533400"/>
          </a:xfrm>
        </p:spPr>
        <p:txBody>
          <a:bodyPr/>
          <a:lstStyle/>
          <a:p>
            <a:r>
              <a:rPr lang="en-US" sz="2400" b="1" dirty="0" smtClean="0"/>
              <a:t>Leading cause of Burden of Disease  (DALYs) in year 2004 according to Income of Countries.</a:t>
            </a:r>
            <a:endParaRPr lang="en-US" sz="2400" b="1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049615"/>
            <a:ext cx="7820462" cy="55035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 DALY: Disability Adjusted Life Years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066800"/>
            <a:ext cx="8077200" cy="55626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Health gap measure, combines both times lost due to premature mortality and non-fatal conditions.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Using DALYs, the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GBD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was measured for 1990 and projections were developed to 2020 for the first time.</a:t>
            </a:r>
            <a:r>
              <a:rPr lang="en-US" sz="2000" dirty="0" smtClean="0"/>
              <a:t> 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Extends the Concept of  PYLL and live lived with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disabillity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>
              <a:lnSpc>
                <a:spcPct val="150000"/>
              </a:lnSpc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            DALY  =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YLL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+ YLD.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YLL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= Year of Life Lost due to Premature Death and </a:t>
            </a:r>
          </a:p>
          <a:p>
            <a:pPr>
              <a:lnSpc>
                <a:spcPct val="150000"/>
              </a:lnSpc>
            </a:pP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YLD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= Year of Life Lived with Disability.</a:t>
            </a: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Social Values Incorporated in Calculating DALYs: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7848600" cy="5410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five key social preferences or values: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Duration of time lost due to a death at each age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Disability  weights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Age-weights</a:t>
            </a:r>
            <a:r>
              <a:rPr lang="en-US" sz="2000" i="1" dirty="0" smtClean="0">
                <a:solidFill>
                  <a:schemeClr val="tx1">
                    <a:lumMod val="50000"/>
                  </a:schemeClr>
                </a:solidFill>
              </a:rPr>
              <a:t>,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Time preference: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Health is simply added across individuals</a:t>
            </a:r>
            <a:r>
              <a:rPr lang="en-US" sz="1600" b="1" i="1" dirty="0" smtClean="0">
                <a:solidFill>
                  <a:schemeClr val="tx1">
                    <a:lumMod val="50000"/>
                  </a:schemeClr>
                </a:solidFill>
              </a:rPr>
              <a:t>:</a:t>
            </a:r>
            <a:endParaRPr lang="en-US" sz="16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   Duration of Life Lost: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Measure years of life lost due to premature mortality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Requires defining the potential limit of life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Standard years of life lost are used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Life expectancy at birth for females of 82.5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Potential life expectancy at birth for males has been set at 80.1.</a:t>
            </a:r>
          </a:p>
          <a:p>
            <a:pPr lvl="1">
              <a:buFont typeface="Wingdings" pitchFamily="2" charset="2"/>
              <a:buChar char="§"/>
            </a:pP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304800"/>
            <a:ext cx="7696200" cy="6324600"/>
          </a:xfrm>
          <a:solidFill>
            <a:schemeClr val="bg1"/>
          </a:solidFill>
        </p:spPr>
        <p:txBody>
          <a:bodyPr/>
          <a:lstStyle/>
          <a:p>
            <a:pPr lvl="0"/>
            <a:r>
              <a:rPr lang="en-US" sz="2400" b="1" i="1" dirty="0" smtClean="0">
                <a:solidFill>
                  <a:srgbClr val="000000"/>
                </a:solidFill>
              </a:rPr>
              <a:t>Disability  weights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Degrees of incapacity or suffering associated with different non-fatal conditions.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Necessary to make comparisons across diseases.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Comparing time lived with a disability with time lost due to premature mortality.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Six disability classes defined.</a:t>
            </a:r>
          </a:p>
          <a:p>
            <a:pPr lvl="1" algn="just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 Weight, ranging from 0 (perfect health) to 1 (death), for each of the six disability classes. </a:t>
            </a:r>
          </a:p>
          <a:p>
            <a:pPr lvl="1"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rgbClr val="000000"/>
                </a:solidFill>
              </a:rPr>
              <a:t>Age-weights: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Indicate the relative importance of healthy life at different ages.</a:t>
            </a:r>
          </a:p>
          <a:p>
            <a:pPr lvl="2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000000"/>
                </a:solidFill>
              </a:rPr>
              <a:t>Rise from birth until age 25 and decline slowly.</a:t>
            </a:r>
          </a:p>
          <a:p>
            <a:pPr lvl="2">
              <a:buNone/>
            </a:pPr>
            <a:r>
              <a:rPr lang="en-US" sz="2000" b="1" i="1" dirty="0" smtClean="0">
                <a:solidFill>
                  <a:srgbClr val="000000"/>
                </a:solidFill>
              </a:rPr>
              <a:t>                       </a:t>
            </a:r>
            <a:r>
              <a:rPr lang="en-US" sz="2000" b="1" i="1" dirty="0" err="1" smtClean="0">
                <a:solidFill>
                  <a:srgbClr val="000000"/>
                </a:solidFill>
              </a:rPr>
              <a:t>Cxe</a:t>
            </a:r>
            <a:r>
              <a:rPr lang="en-US" sz="2000" b="1" i="1" dirty="0" smtClean="0">
                <a:solidFill>
                  <a:srgbClr val="000000"/>
                </a:solidFill>
              </a:rPr>
              <a:t> - b ×x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lvl="1">
              <a:buNone/>
            </a:pPr>
            <a:endParaRPr lang="en-US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Table: Disability classes for the G B D study</a:t>
            </a:r>
            <a:endParaRPr lang="en-US" sz="2400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914400"/>
            <a:ext cx="7077075" cy="490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 bwMode="auto">
          <a:xfrm>
            <a:off x="1371600" y="5943600"/>
            <a:ext cx="7086600" cy="6858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>
                <a:solidFill>
                  <a:srgbClr val="FFFF00"/>
                </a:solidFill>
              </a:rPr>
              <a:t>WHO. The Global Burden of Disease 2004 update. Geneva2008.</a:t>
            </a:r>
          </a:p>
          <a:p>
            <a:pPr marL="0" marR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 2: Value of a Year of Life Lived at Different Ages for Various Values of Beta</a:t>
            </a:r>
            <a:endParaRPr lang="en-US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95400" y="1524000"/>
            <a:ext cx="76200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4638"/>
            <a:ext cx="8153400" cy="715962"/>
          </a:xfrm>
        </p:spPr>
        <p:txBody>
          <a:bodyPr/>
          <a:lstStyle/>
          <a:p>
            <a:r>
              <a:rPr lang="en-US" sz="3200" b="1" dirty="0" smtClean="0"/>
              <a:t>Presentation Outline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7800" y="1066800"/>
            <a:ext cx="7315200" cy="5791200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Introduction &amp; Historical aspects: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Evolution of Summary Measure of Population health</a:t>
            </a: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Summary measure of Population health: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Why Important.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Different Measures: Sullivan’s, Health Expectancy: HALE, </a:t>
            </a:r>
            <a:r>
              <a:rPr lang="en-US" sz="2000" dirty="0" err="1" smtClean="0">
                <a:solidFill>
                  <a:srgbClr val="000000"/>
                </a:solidFill>
              </a:rPr>
              <a:t>QALE</a:t>
            </a:r>
            <a:r>
              <a:rPr lang="en-US" sz="2000" dirty="0" smtClean="0">
                <a:solidFill>
                  <a:srgbClr val="000000"/>
                </a:solidFill>
              </a:rPr>
              <a:t>, </a:t>
            </a:r>
            <a:r>
              <a:rPr lang="en-US" sz="2000" dirty="0" err="1" smtClean="0">
                <a:solidFill>
                  <a:srgbClr val="000000"/>
                </a:solidFill>
              </a:rPr>
              <a:t>DFLE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DALY, </a:t>
            </a:r>
            <a:r>
              <a:rPr lang="en-US" sz="2000" dirty="0" err="1" smtClean="0">
                <a:solidFill>
                  <a:srgbClr val="000000"/>
                </a:solidFill>
              </a:rPr>
              <a:t>HeaLY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Global burden of Disease study.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0"/>
            <a:r>
              <a:rPr lang="en-US" sz="2000" b="1" dirty="0" smtClean="0">
                <a:solidFill>
                  <a:srgbClr val="000000"/>
                </a:solidFill>
              </a:rPr>
              <a:t>Disability Adjusted Life Years: DALYs.</a:t>
            </a:r>
            <a:endParaRPr lang="en-US" sz="2000" dirty="0" smtClean="0">
              <a:solidFill>
                <a:srgbClr val="000000"/>
              </a:solidFill>
            </a:endParaRP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Measure, Calculations, Social and Cultural, Sensitivity analysis.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Why important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DALY and  QALY</a:t>
            </a:r>
          </a:p>
          <a:p>
            <a:pPr lvl="1"/>
            <a:r>
              <a:rPr lang="en-US" sz="2000" dirty="0" smtClean="0">
                <a:solidFill>
                  <a:srgbClr val="000000"/>
                </a:solidFill>
              </a:rPr>
              <a:t>Criticism of  G B D Methodology and DALY</a:t>
            </a:r>
          </a:p>
          <a:p>
            <a:pPr>
              <a:buNone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Figure 3: Age Pattern of age weights and DALY loss</a:t>
            </a:r>
            <a:endParaRPr lang="en-US" sz="2800" b="1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24890" y="1615439"/>
            <a:ext cx="7814310" cy="4344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"/>
            <a:ext cx="7848600" cy="6400800"/>
          </a:xfrm>
          <a:solidFill>
            <a:schemeClr val="bg1"/>
          </a:solidFill>
        </p:spPr>
        <p:txBody>
          <a:bodyPr/>
          <a:lstStyle/>
          <a:p>
            <a:pPr lvl="0">
              <a:buNone/>
            </a:pPr>
            <a:endParaRPr lang="en-US" sz="2400" b="1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0"/>
            <a:r>
              <a:rPr lang="en-US" sz="2400" b="1" i="1" dirty="0" smtClean="0">
                <a:solidFill>
                  <a:schemeClr val="tx1">
                    <a:lumMod val="50000"/>
                  </a:schemeClr>
                </a:solidFill>
              </a:rPr>
              <a:t>Time preference: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Value of health gains today compared to the future.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Use the discount rate to discount benefits in the future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The discount rate used in the DALY formula is 3 percent</a:t>
            </a:r>
          </a:p>
          <a:p>
            <a:pPr lvl="1">
              <a:buFont typeface="Wingdings" pitchFamily="2" charset="2"/>
              <a:buChar char="§"/>
            </a:pPr>
            <a:endParaRPr lang="en-US" sz="2400" b="1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endParaRPr lang="en-US" sz="2400" b="1" i="1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400" b="1" i="1" dirty="0" smtClean="0">
                <a:solidFill>
                  <a:schemeClr val="tx1">
                    <a:lumMod val="50000"/>
                  </a:schemeClr>
                </a:solidFill>
              </a:rPr>
              <a:t>Health is simply added across individuals: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Two people each losing 10 years of disability-free life are treated as the same loss as one person losing 20 years. </a:t>
            </a:r>
          </a:p>
          <a:p>
            <a:pPr lvl="0"/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b="1" dirty="0" smtClean="0"/>
              <a:t>Figure 4:  </a:t>
            </a:r>
            <a:r>
              <a:rPr lang="en-US" sz="2400" dirty="0" smtClean="0"/>
              <a:t>Effect of Discounting in a Year of Life lost at various time in the future</a:t>
            </a:r>
            <a:br>
              <a:rPr lang="en-US" sz="2400" dirty="0" smtClean="0"/>
            </a:br>
            <a:endParaRPr lang="en-US" sz="24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66800" y="1066800"/>
            <a:ext cx="76962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304800"/>
            <a:ext cx="8020050" cy="63246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Estimating Years of Life Lost Due To Premature Mortality: (Y L </a:t>
            </a:r>
            <a:r>
              <a:rPr lang="en-US" sz="2400" b="1" dirty="0" err="1" smtClean="0">
                <a:solidFill>
                  <a:srgbClr val="000000"/>
                </a:solidFill>
              </a:rPr>
              <a:t>L</a:t>
            </a:r>
            <a:r>
              <a:rPr lang="en-US" sz="2400" b="1" dirty="0" smtClean="0">
                <a:solidFill>
                  <a:srgbClr val="000000"/>
                </a:solidFill>
              </a:rPr>
              <a:t>)</a:t>
            </a:r>
            <a:endParaRPr lang="en-US" sz="2400" dirty="0" smtClean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Standard Expected Years of Life Lost (SEYLL) method. 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Uses expectation of life at each age X compared to ideal standard.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                       Y L </a:t>
            </a:r>
            <a:r>
              <a:rPr lang="en-US" sz="2000" dirty="0" err="1" smtClean="0">
                <a:solidFill>
                  <a:srgbClr val="000000"/>
                </a:solidFill>
              </a:rPr>
              <a:t>L</a:t>
            </a:r>
            <a:r>
              <a:rPr lang="en-US" sz="2000" dirty="0" smtClean="0">
                <a:solidFill>
                  <a:srgbClr val="000000"/>
                </a:solidFill>
              </a:rPr>
              <a:t> = N x L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                  N = Number of Death</a:t>
            </a:r>
          </a:p>
          <a:p>
            <a:pPr algn="just"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                  L = std. life expectancy at age of death in year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0000"/>
                </a:solidFill>
              </a:rPr>
              <a:t>Advantages: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Deaths at all ages contribute to the calculation of the burden of disease; and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Deaths at the same age contribute equally to the burden of disease.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buNone/>
            </a:pPr>
            <a:r>
              <a:rPr lang="en-US" sz="2000" b="1" dirty="0" smtClean="0">
                <a:solidFill>
                  <a:srgbClr val="000000"/>
                </a:solidFill>
              </a:rPr>
              <a:t>                        </a:t>
            </a:r>
          </a:p>
          <a:p>
            <a:endParaRPr lang="en-US" sz="2400" dirty="0" smtClean="0">
              <a:solidFill>
                <a:srgbClr val="000000"/>
              </a:solidFill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</a:endParaRPr>
          </a:p>
          <a:p>
            <a:pPr algn="just"/>
            <a:endParaRPr lang="en-US" sz="24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304800"/>
            <a:ext cx="7924800" cy="62484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algn="just">
              <a:lnSpc>
                <a:spcPct val="150000"/>
              </a:lnSpc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Epidemiological estimates for diseases: (YLD)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Most Difficult Component.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Require  in depth understanding of the epidemiology .</a:t>
            </a:r>
          </a:p>
          <a:p>
            <a:pPr algn="just">
              <a:lnSpc>
                <a:spcPct val="150000"/>
              </a:lnSpc>
            </a:pPr>
            <a:r>
              <a:rPr lang="en-US" sz="2000" b="1" dirty="0" smtClean="0">
                <a:solidFill>
                  <a:srgbClr val="000000"/>
                </a:solidFill>
              </a:rPr>
              <a:t>Data required: </a:t>
            </a:r>
            <a:r>
              <a:rPr lang="en-US" sz="2000" dirty="0" smtClean="0">
                <a:solidFill>
                  <a:srgbClr val="000000"/>
                </a:solidFill>
              </a:rPr>
              <a:t>disability incidence, disability duration, age of onset, and distribution by severity class disaggregated by age and sex.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Further estimates of incidence, remission, case-fatality rates or relative risks by age and sex.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With zero discounting and uniform age weights, the basic formula for calculating YLD is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                            YLD = I x D W x L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 = incident cases ,  D W = disability weight (in the range 0-1) </a:t>
            </a:r>
          </a:p>
          <a:p>
            <a:pPr>
              <a:lnSpc>
                <a:spcPct val="150000"/>
              </a:lnSpc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      L = average duration of disability (measured in years).</a:t>
            </a:r>
          </a:p>
          <a:p>
            <a:pPr>
              <a:lnSpc>
                <a:spcPct val="150000"/>
              </a:lnSpc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1" dirty="0" smtClean="0"/>
              <a:t>Figure 5:  The Value of Years of Life Lost Due to a Death at Varying Ages by Sex, with and without Discounting and Age Weighting.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14400" y="1219200"/>
            <a:ext cx="80010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620000" cy="715962"/>
          </a:xfrm>
        </p:spPr>
        <p:txBody>
          <a:bodyPr/>
          <a:lstStyle/>
          <a:p>
            <a:r>
              <a:rPr lang="en-US" dirty="0" smtClean="0"/>
              <a:t> Life Table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685801" y="1143000"/>
            <a:ext cx="831953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10600" cy="457200"/>
          </a:xfrm>
        </p:spPr>
        <p:txBody>
          <a:bodyPr/>
          <a:lstStyle/>
          <a:p>
            <a:r>
              <a:rPr lang="en-US" sz="3600" b="1" dirty="0" smtClean="0"/>
              <a:t>Procedure to Calculate DALY: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143000" y="1066800"/>
          <a:ext cx="7696200" cy="4267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"/>
            <a:ext cx="8001000" cy="63246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</a:rPr>
              <a:t>Example: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A female child who contracts poliomyelitis at age five. As a result she can die; she can live for a period of 5 years and then die; she can be permanently disabled; or she can recover after a period of disability.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Assumption: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Life Horizon: 82.5 Years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Disability weight for this case: 0.5 </a:t>
            </a:r>
          </a:p>
          <a:p>
            <a:pPr>
              <a:buNone/>
            </a:pPr>
            <a:endParaRPr lang="en-US" sz="2400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b="1" dirty="0" smtClean="0">
                <a:solidFill>
                  <a:srgbClr val="000000"/>
                </a:solidFill>
              </a:rPr>
              <a:t>Scenario 1:</a:t>
            </a:r>
            <a:r>
              <a:rPr lang="en-US" sz="2400" dirty="0" smtClean="0">
                <a:solidFill>
                  <a:srgbClr val="000000"/>
                </a:solidFill>
              </a:rPr>
              <a:t>  Baby dies at 5 years of age: Immediate death.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       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                           DALY = 35.5 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90800" y="4800600"/>
            <a:ext cx="54959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"/>
            <a:ext cx="8001000" cy="63246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2400" b="1" dirty="0" smtClean="0"/>
              <a:t>  </a:t>
            </a:r>
            <a:r>
              <a:rPr lang="en-US" sz="2400" b="1" dirty="0" smtClean="0">
                <a:solidFill>
                  <a:srgbClr val="000000"/>
                </a:solidFill>
              </a:rPr>
              <a:t>Scenario 2</a:t>
            </a:r>
            <a:r>
              <a:rPr lang="en-US" sz="2400" dirty="0" smtClean="0">
                <a:solidFill>
                  <a:srgbClr val="000000"/>
                </a:solidFill>
              </a:rPr>
              <a:t>: </a:t>
            </a:r>
            <a:r>
              <a:rPr lang="en-US" sz="2400" b="1" i="1" dirty="0" smtClean="0">
                <a:solidFill>
                  <a:srgbClr val="000000"/>
                </a:solidFill>
              </a:rPr>
              <a:t>DALYs Lost Due to Death Following Disability.</a:t>
            </a:r>
          </a:p>
          <a:p>
            <a:pPr>
              <a:buNone/>
            </a:pPr>
            <a:endParaRPr lang="en-US" sz="2400" i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2400" i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2400" i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000000"/>
                </a:solidFill>
              </a:rPr>
              <a:t>     </a:t>
            </a:r>
          </a:p>
          <a:p>
            <a:pPr>
              <a:buNone/>
            </a:pPr>
            <a:endParaRPr lang="en-US" sz="2400" i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i="1" dirty="0" smtClean="0">
                <a:solidFill>
                  <a:srgbClr val="000000"/>
                </a:solidFill>
              </a:rPr>
              <a:t>            </a:t>
            </a:r>
            <a:r>
              <a:rPr lang="en-US" sz="2400" dirty="0" smtClean="0">
                <a:solidFill>
                  <a:srgbClr val="000000"/>
                </a:solidFill>
              </a:rPr>
              <a:t>DALY lost due to disability = 2.0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0000"/>
                </a:solidFill>
              </a:rPr>
              <a:t>       </a:t>
            </a:r>
            <a:r>
              <a:rPr lang="en-US" sz="2400" dirty="0" smtClean="0">
                <a:solidFill>
                  <a:srgbClr val="000000"/>
                </a:solidFill>
              </a:rPr>
              <a:t>DALY Lost due to Premature death at 10 years </a:t>
            </a:r>
            <a:r>
              <a:rPr lang="en-US" sz="2400" i="1" dirty="0" smtClean="0">
                <a:solidFill>
                  <a:srgbClr val="000000"/>
                </a:solidFill>
              </a:rPr>
              <a:t>= 36.85</a:t>
            </a:r>
          </a:p>
          <a:p>
            <a:pPr>
              <a:buNone/>
            </a:pPr>
            <a:r>
              <a:rPr lang="en-US" sz="2400" i="1" dirty="0" smtClean="0">
                <a:solidFill>
                  <a:srgbClr val="000000"/>
                </a:solidFill>
              </a:rPr>
              <a:t>      C</a:t>
            </a:r>
            <a:r>
              <a:rPr lang="en-US" sz="2400" dirty="0" smtClean="0">
                <a:solidFill>
                  <a:srgbClr val="000000"/>
                </a:solidFill>
              </a:rPr>
              <a:t>onvert the 36.85 DALYs calculated at age 10 to their value at the age of onset of the disease, that is at age 5.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   DALY = 36.85  x 0.86 = 31.7</a:t>
            </a: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Total DALY = 31.7 + 2 = 33.7</a:t>
            </a:r>
          </a:p>
          <a:p>
            <a:pPr>
              <a:buNone/>
            </a:pPr>
            <a:r>
              <a:rPr lang="en-US" sz="2400" dirty="0" smtClean="0"/>
              <a:t>    </a:t>
            </a:r>
          </a:p>
          <a:p>
            <a:pPr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24000" y="1371600"/>
            <a:ext cx="6143625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686800" cy="609600"/>
          </a:xfrm>
        </p:spPr>
        <p:txBody>
          <a:bodyPr/>
          <a:lstStyle/>
          <a:p>
            <a:r>
              <a:rPr lang="en-US" sz="3600" b="1" dirty="0" smtClean="0"/>
              <a:t>Introduction: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14400"/>
            <a:ext cx="8153400" cy="5410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Summary information of diseases and injuries, their incidences, their consequence, their causation and their trend is necessary for policy-making.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WHO’s Role: Summary Measure of  Population Health.</a:t>
            </a: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WHO aims to measure both overall burden and the burdens imposed by individual diseases and Ill health  imposed on nation.</a:t>
            </a:r>
          </a:p>
          <a:p>
            <a:pPr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Summary measures of population health are measures that combine information on mortality and non-fatal health outcomes to represent the health of a particular population as a single number.</a:t>
            </a:r>
          </a:p>
          <a:p>
            <a:pPr algn="just">
              <a:lnSpc>
                <a:spcPct val="150000"/>
              </a:lnSpc>
            </a:pP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28600"/>
            <a:ext cx="8001000" cy="6324600"/>
          </a:xfrm>
          <a:solidFill>
            <a:schemeClr val="accent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400" b="1" dirty="0" smtClean="0">
                <a:solidFill>
                  <a:srgbClr val="000000"/>
                </a:solidFill>
              </a:rPr>
              <a:t>Scenario 3: DALY lost due to permanent disability:</a:t>
            </a: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                                DALYs =17.92.</a:t>
            </a:r>
          </a:p>
          <a:p>
            <a:endParaRPr lang="en-US" sz="2400" b="1" dirty="0" smtClean="0">
              <a:solidFill>
                <a:srgbClr val="000000"/>
              </a:solidFill>
            </a:endParaRPr>
          </a:p>
          <a:p>
            <a:r>
              <a:rPr lang="en-US" sz="2400" b="1" dirty="0" smtClean="0">
                <a:solidFill>
                  <a:srgbClr val="000000"/>
                </a:solidFill>
              </a:rPr>
              <a:t>Scenario 4: DALYs Lost Due to Disability Followed by Complete Recovery</a:t>
            </a:r>
            <a:r>
              <a:rPr lang="en-US" sz="2400" dirty="0" smtClean="0">
                <a:solidFill>
                  <a:srgbClr val="000000"/>
                </a:solidFill>
              </a:rPr>
              <a:t>.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  </a:t>
            </a:r>
          </a:p>
          <a:p>
            <a:pPr>
              <a:buNone/>
            </a:pPr>
            <a:r>
              <a:rPr lang="en-US" sz="2800" dirty="0" smtClean="0"/>
              <a:t>                     </a:t>
            </a:r>
            <a:r>
              <a:rPr lang="en-US" sz="2400" b="1" dirty="0" smtClean="0">
                <a:solidFill>
                  <a:srgbClr val="000000"/>
                </a:solidFill>
              </a:rPr>
              <a:t>DALYs  = 2.0 years.</a:t>
            </a:r>
            <a:endParaRPr lang="en-US" sz="2800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800" dirty="0" smtClean="0">
                <a:solidFill>
                  <a:srgbClr val="000000"/>
                </a:solidFill>
              </a:rPr>
              <a:t>       </a:t>
            </a:r>
            <a:endParaRPr lang="en-US" sz="2800" dirty="0">
              <a:solidFill>
                <a:srgbClr val="000000"/>
              </a:solidFill>
            </a:endParaRPr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2600" y="914400"/>
            <a:ext cx="56388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52600" y="4191000"/>
            <a:ext cx="57912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304800"/>
            <a:ext cx="7848600" cy="63246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>
              <a:lnSpc>
                <a:spcPct val="150000"/>
              </a:lnSpc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  </a:t>
            </a:r>
            <a:r>
              <a:rPr lang="en-US" sz="2400" b="1" dirty="0" smtClean="0">
                <a:solidFill>
                  <a:srgbClr val="000000"/>
                </a:solidFill>
              </a:rPr>
              <a:t>At Community or Population Level: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000000"/>
                </a:solidFill>
              </a:rPr>
              <a:t>20 cases of Poliomyelitis at age 5 years, 4 dies immediately, 4 dies at age 10 after 5 years of disability, 4 of them are permanently disabled, and 5 recovered. </a:t>
            </a:r>
          </a:p>
          <a:p>
            <a:pPr>
              <a:lnSpc>
                <a:spcPct val="150000"/>
              </a:lnSpc>
              <a:buNone/>
            </a:pPr>
            <a:r>
              <a:rPr lang="en-US" i="1" dirty="0" smtClean="0">
                <a:solidFill>
                  <a:srgbClr val="000000"/>
                </a:solidFill>
              </a:rPr>
              <a:t>   </a:t>
            </a:r>
            <a:r>
              <a:rPr lang="en-US" sz="2800" i="1" dirty="0" smtClean="0">
                <a:solidFill>
                  <a:srgbClr val="000000"/>
                </a:solidFill>
              </a:rPr>
              <a:t>Total DALYs lost = 5 x (35.85) + 5 x (33.7) + 5 x17.92 + 5 x2 = 447.4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4638"/>
            <a:ext cx="8458200" cy="715962"/>
          </a:xfrm>
        </p:spPr>
        <p:txBody>
          <a:bodyPr/>
          <a:lstStyle/>
          <a:p>
            <a:r>
              <a:rPr lang="en-US" sz="3200" dirty="0" smtClean="0"/>
              <a:t> </a:t>
            </a:r>
            <a:br>
              <a:rPr lang="en-US" sz="3200" dirty="0" smtClean="0"/>
            </a:br>
            <a:r>
              <a:rPr lang="en-US" sz="3200" b="1" dirty="0" smtClean="0"/>
              <a:t>Data Needed to Estimate the Burden of Disease: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371600"/>
            <a:ext cx="7924800" cy="54864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r>
              <a:rPr lang="en-US" sz="2000" b="1" dirty="0" smtClean="0">
                <a:solidFill>
                  <a:srgbClr val="000000"/>
                </a:solidFill>
              </a:rPr>
              <a:t>Age and Sex Specific causes of Death for Y L </a:t>
            </a:r>
            <a:r>
              <a:rPr lang="en-US" sz="2000" b="1" dirty="0" err="1" smtClean="0">
                <a:solidFill>
                  <a:srgbClr val="000000"/>
                </a:solidFill>
              </a:rPr>
              <a:t>L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For time lived with a disability in a manner that can be meaningfully compared with the time lost due to premature mortality: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Age and gender specific information on the incidence of disease.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The proportion of disease incidence leading to a disabling outcome.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The average age of disability onset the duration of disability, and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00"/>
                </a:solidFill>
              </a:rPr>
              <a:t>The distribution of disability across the six classes of disability severity.</a:t>
            </a:r>
          </a:p>
          <a:p>
            <a:pPr lvl="1"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b="1" dirty="0" smtClean="0">
                <a:solidFill>
                  <a:srgbClr val="000000"/>
                </a:solidFill>
              </a:rPr>
              <a:t>The scarce and unreliable data , Chances of error at two places: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Downward bias</a:t>
            </a:r>
            <a:r>
              <a:rPr lang="en-US" sz="2000" dirty="0" smtClean="0">
                <a:solidFill>
                  <a:srgbClr val="000000"/>
                </a:solidFill>
              </a:rPr>
              <a:t>: Some disabilities might have been omitted.</a:t>
            </a:r>
          </a:p>
          <a:p>
            <a:pPr lvl="1"/>
            <a:r>
              <a:rPr lang="en-US" sz="2000" b="1" dirty="0" smtClean="0">
                <a:solidFill>
                  <a:srgbClr val="000000"/>
                </a:solidFill>
              </a:rPr>
              <a:t>Upwards Bias</a:t>
            </a:r>
            <a:r>
              <a:rPr lang="en-US" sz="2000" dirty="0" smtClean="0">
                <a:solidFill>
                  <a:srgbClr val="000000"/>
                </a:solidFill>
              </a:rPr>
              <a:t>: Do not take into account co-morbidity (an individual experiencing multiple illnesses).</a:t>
            </a:r>
          </a:p>
          <a:p>
            <a:pPr lvl="1">
              <a:buFont typeface="Wingdings" pitchFamily="2" charset="2"/>
              <a:buChar char="§"/>
            </a:pP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609600"/>
          </a:xfrm>
        </p:spPr>
        <p:txBody>
          <a:bodyPr/>
          <a:lstStyle/>
          <a:p>
            <a:r>
              <a:rPr lang="en-US" sz="3200" b="1" dirty="0" smtClean="0"/>
              <a:t>The problems of G B D methodology: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838200"/>
            <a:ext cx="7924800" cy="60198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need to expand and improve the list of diseases.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need to improve  the method to measure the time lived with disabilities of different severity.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lack of methods to adjust for both dependent and independent co-morbidity.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inability to quantify the contribution of risk factors in total burden of disease.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lack of unit cost production functions to be used widely by researchers doing cost-effectiveness studies.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More accurate monitoring systems to be able to generate real estimates of mortality and disability by cause.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Projection methods that incorporate known levels and trends. 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274638"/>
            <a:ext cx="7696200" cy="563562"/>
          </a:xfrm>
        </p:spPr>
        <p:txBody>
          <a:bodyPr/>
          <a:lstStyle/>
          <a:p>
            <a:r>
              <a:rPr lang="en-US" sz="3600" b="1" dirty="0" smtClean="0"/>
              <a:t>Criticisms of G B D methodology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838200"/>
            <a:ext cx="7696200" cy="57150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Requires a lot of data that is not readily available.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It is an expensive exercise.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Decisions are made by a group of experts with little involvement of health care providers, interest groups or beneficiaries.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methodology is very complicated and does not add much information to what public health specialists already know.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It discriminates against the elderly.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manner in which the information is manipulated is subjective.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It is difficult to create demand for services that are cost-effective.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srgbClr val="000000"/>
                </a:solidFill>
              </a:rPr>
              <a:t>The value choices that underlie the definition of the DALY are not universally accepted.</a:t>
            </a:r>
          </a:p>
          <a:p>
            <a:pPr>
              <a:lnSpc>
                <a:spcPct val="150000"/>
              </a:lnSpc>
            </a:pP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DALY and QALY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7696200" cy="5181600"/>
          </a:xfrm>
          <a:solidFill>
            <a:schemeClr val="bg2">
              <a:lumMod val="20000"/>
              <a:lumOff val="80000"/>
            </a:schemeClr>
          </a:solidFill>
        </p:spPr>
        <p:txBody>
          <a:bodyPr/>
          <a:lstStyle/>
          <a:p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endParaRPr lang="en-US" sz="2000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2000" dirty="0" smtClean="0">
              <a:solidFill>
                <a:srgbClr val="000000"/>
              </a:solidFill>
            </a:endParaRPr>
          </a:p>
          <a:p>
            <a:r>
              <a:rPr lang="en-US" sz="2000" dirty="0" smtClean="0">
                <a:solidFill>
                  <a:srgbClr val="000000"/>
                </a:solidFill>
              </a:rPr>
              <a:t>Age = 50 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Utility of Deafness= 0.67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Disability Weight =  1- 0.67 = 0.33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Not taking Age weighting and discounting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QALY = 0.67 x 50 = 33.5 QALY</a:t>
            </a:r>
          </a:p>
          <a:p>
            <a:r>
              <a:rPr lang="en-US" sz="2000" dirty="0" smtClean="0">
                <a:solidFill>
                  <a:srgbClr val="000000"/>
                </a:solidFill>
              </a:rPr>
              <a:t>DALY =  0.33 X 50 +30 X 1= 46.5 </a:t>
            </a:r>
          </a:p>
          <a:p>
            <a:pPr>
              <a:buNone/>
            </a:pPr>
            <a:endParaRPr lang="en-US" sz="1600" b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1600" b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1600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Source: </a:t>
            </a:r>
            <a:r>
              <a:rPr lang="en-US" sz="1600" b="1" dirty="0" err="1" smtClean="0">
                <a:solidFill>
                  <a:srgbClr val="000000"/>
                </a:solidFill>
              </a:rPr>
              <a:t>Arnesen</a:t>
            </a:r>
            <a:r>
              <a:rPr lang="en-US" sz="1600" b="1" dirty="0" smtClean="0">
                <a:solidFill>
                  <a:srgbClr val="000000"/>
                </a:solidFill>
              </a:rPr>
              <a:t> T, Nord E. The value of DALY life: problems with ethics and validity of disability adjusted life years. </a:t>
            </a:r>
            <a:r>
              <a:rPr lang="en-US" sz="1600" b="1" dirty="0" err="1" smtClean="0">
                <a:solidFill>
                  <a:srgbClr val="000000"/>
                </a:solidFill>
              </a:rPr>
              <a:t>BMJ</a:t>
            </a:r>
            <a:r>
              <a:rPr lang="en-US" sz="1600" b="1" dirty="0" smtClean="0">
                <a:solidFill>
                  <a:srgbClr val="000000"/>
                </a:solidFill>
              </a:rPr>
              <a:t>. 1999 Nov 27;319(7222):1423-5.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169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381000"/>
            <a:ext cx="4495800" cy="32208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err="1" smtClean="0"/>
              <a:t>HeaLY</a:t>
            </a:r>
            <a:r>
              <a:rPr lang="en-US" sz="3200" b="1" dirty="0" smtClean="0"/>
              <a:t>: Healthy Life Years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1143000"/>
            <a:ext cx="7467600" cy="5334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</a:rPr>
              <a:t>The Healy is a composite measure.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Combines healthy life lost due to morbidity with that due to  premature mortality. 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Applied to individuals or to population groups.</a:t>
            </a:r>
          </a:p>
          <a:p>
            <a:r>
              <a:rPr lang="en-US" sz="2400" dirty="0" smtClean="0">
                <a:solidFill>
                  <a:srgbClr val="000000"/>
                </a:solidFill>
              </a:rPr>
              <a:t>Objective: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00"/>
                </a:solidFill>
              </a:rPr>
              <a:t>To determine the impact of a particular disease.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00"/>
                </a:solidFill>
              </a:rPr>
              <a:t>To work out the effects of an intervention,</a:t>
            </a:r>
          </a:p>
          <a:p>
            <a:pPr lvl="1"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0000"/>
                </a:solidFill>
              </a:rPr>
              <a:t>To compare areas, populations, or socioeconomic groups.</a:t>
            </a:r>
          </a:p>
          <a:p>
            <a:pPr>
              <a:buNone/>
            </a:pP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990600" y="457200"/>
            <a:ext cx="7772400" cy="5393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Rectangle 4"/>
          <p:cNvSpPr/>
          <p:nvPr/>
        </p:nvSpPr>
        <p:spPr bwMode="auto">
          <a:xfrm>
            <a:off x="1371600" y="5943600"/>
            <a:ext cx="7239000" cy="609600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Hyder AA, </a:t>
            </a:r>
            <a:r>
              <a:rPr lang="en-US" sz="1600" b="1" dirty="0" err="1" smtClean="0">
                <a:solidFill>
                  <a:srgbClr val="000000"/>
                </a:solidFill>
              </a:rPr>
              <a:t>Rotllant</a:t>
            </a:r>
            <a:r>
              <a:rPr lang="en-US" sz="1600" b="1" dirty="0" smtClean="0">
                <a:solidFill>
                  <a:srgbClr val="000000"/>
                </a:solidFill>
              </a:rPr>
              <a:t> G, Morrow RH. Measuring the burden of disease: healthy life-years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rgbClr val="000000"/>
                </a:solidFill>
              </a:rPr>
              <a:t>. Am J Public Health. 1998 Feb;88(2):196-202.</a:t>
            </a:r>
            <a:endParaRPr kumimoji="0" lang="en-US" sz="16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b="1" dirty="0" smtClean="0"/>
              <a:t> </a:t>
            </a:r>
            <a:br>
              <a:rPr lang="en-US" sz="2800" b="1" dirty="0" smtClean="0"/>
            </a:br>
            <a:r>
              <a:rPr lang="en-US" sz="2800" b="1" dirty="0" smtClean="0"/>
              <a:t>Critical review of DALY by Experts  (S. </a:t>
            </a:r>
            <a:r>
              <a:rPr lang="en-US" sz="2800" b="1" dirty="0" err="1" smtClean="0"/>
              <a:t>Anand</a:t>
            </a:r>
            <a:r>
              <a:rPr lang="en-US" sz="2800" b="1" dirty="0" smtClean="0"/>
              <a:t> &amp; K. Hanson, 1996)</a:t>
            </a:r>
            <a:br>
              <a:rPr lang="en-US" sz="2800" b="1" dirty="0" smtClean="0"/>
            </a:b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066800"/>
            <a:ext cx="7924800" cy="5791200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lvl="0" algn="just"/>
            <a:r>
              <a:rPr lang="en-US" sz="1600" b="1" dirty="0" smtClean="0">
                <a:solidFill>
                  <a:srgbClr val="000000"/>
                </a:solidFill>
              </a:rPr>
              <a:t>Burden of Disease: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Disability weighting: Disability Class is distinguished.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0 for optimal health and 1 for death. Death is merely complete disability. Information about death rate and morbidity should be separate.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Highest Life Expectancy is expected. Health intervention alone is not capable of doing so.</a:t>
            </a:r>
          </a:p>
          <a:p>
            <a:pPr lvl="0" algn="just"/>
            <a:r>
              <a:rPr lang="en-US" sz="1600" b="1" dirty="0" smtClean="0">
                <a:solidFill>
                  <a:srgbClr val="000000"/>
                </a:solidFill>
              </a:rPr>
              <a:t>Standard expectation of Life and Gender Gap.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82.5 and 80 for female and male: Highest life expectancy.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Biological Gap is of 2.5 years, actually the gap is 6 years.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WHO: Burden of Disease in female is 10% less than Males.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If true biological gap is more, than underestimate in disease burden of female</a:t>
            </a:r>
          </a:p>
          <a:p>
            <a:pPr lvl="0" algn="just"/>
            <a:r>
              <a:rPr lang="en-US" sz="1600" b="1" dirty="0" smtClean="0">
                <a:solidFill>
                  <a:srgbClr val="000000"/>
                </a:solidFill>
              </a:rPr>
              <a:t>Age Weighting: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Unequal Weight at different age don’t constitute a differential intrinsic valuation of year lived at different age.</a:t>
            </a:r>
          </a:p>
          <a:p>
            <a:pPr lvl="0" algn="just"/>
            <a:r>
              <a:rPr lang="en-US" sz="1600" b="1" dirty="0" smtClean="0">
                <a:solidFill>
                  <a:srgbClr val="000000"/>
                </a:solidFill>
              </a:rPr>
              <a:t>Disability weight: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Weight for 6 classes chosen by the experts. DALY doesn’t distinguish the quality of ill health and burden associated with it.</a:t>
            </a:r>
          </a:p>
          <a:p>
            <a:pPr lvl="0" algn="just"/>
            <a:r>
              <a:rPr lang="en-US" sz="1600" b="1" dirty="0" smtClean="0">
                <a:solidFill>
                  <a:srgbClr val="000000"/>
                </a:solidFill>
              </a:rPr>
              <a:t>Time Preference and discounting for future life:</a:t>
            </a:r>
          </a:p>
          <a:p>
            <a:pPr lvl="1" algn="just"/>
            <a:r>
              <a:rPr lang="en-US" sz="1600" b="1" dirty="0" smtClean="0">
                <a:solidFill>
                  <a:srgbClr val="000000"/>
                </a:solidFill>
              </a:rPr>
              <a:t>No Justification for an estimation of time lost due to illness of death which depends on when the illness or death occurs.</a:t>
            </a:r>
          </a:p>
          <a:p>
            <a:pPr algn="just"/>
            <a:endParaRPr lang="en-US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49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487362"/>
          </a:xfrm>
        </p:spPr>
        <p:txBody>
          <a:bodyPr/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References: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838200"/>
            <a:ext cx="8305800" cy="5715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1. Sullivan DF. A single index of mortality and morbidity. </a:t>
            </a:r>
            <a:r>
              <a:rPr lang="en-US" sz="1800" b="1" dirty="0" err="1" smtClean="0">
                <a:solidFill>
                  <a:srgbClr val="000000"/>
                </a:solidFill>
              </a:rPr>
              <a:t>HSMHA</a:t>
            </a:r>
            <a:r>
              <a:rPr lang="en-US" sz="1800" b="1" dirty="0" smtClean="0">
                <a:solidFill>
                  <a:srgbClr val="000000"/>
                </a:solidFill>
              </a:rPr>
              <a:t> Health Rep. 1971 Apr;86(4):347-54.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2.	World Bank: World Development Report; Investing in Health. New York1993.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3.	R Bonita </a:t>
            </a:r>
            <a:r>
              <a:rPr lang="en-US" sz="1800" b="1" dirty="0" err="1" smtClean="0">
                <a:solidFill>
                  <a:srgbClr val="000000"/>
                </a:solidFill>
              </a:rPr>
              <a:t>RB</a:t>
            </a:r>
            <a:r>
              <a:rPr lang="en-US" sz="1800" b="1" dirty="0" smtClean="0">
                <a:solidFill>
                  <a:srgbClr val="000000"/>
                </a:solidFill>
              </a:rPr>
              <a:t>, T </a:t>
            </a:r>
            <a:r>
              <a:rPr lang="en-US" sz="1800" b="1" dirty="0" err="1" smtClean="0">
                <a:solidFill>
                  <a:srgbClr val="000000"/>
                </a:solidFill>
              </a:rPr>
              <a:t>Kjelistrom</a:t>
            </a:r>
            <a:r>
              <a:rPr lang="en-US" sz="1800" b="1" dirty="0" smtClean="0">
                <a:solidFill>
                  <a:srgbClr val="000000"/>
                </a:solidFill>
              </a:rPr>
              <a:t>., editor. Basic Epidemiology. second ed. Geneva: WHO; 2004.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4.	R </a:t>
            </a:r>
            <a:r>
              <a:rPr lang="en-US" sz="1800" b="1" dirty="0" err="1" smtClean="0">
                <a:solidFill>
                  <a:srgbClr val="000000"/>
                </a:solidFill>
              </a:rPr>
              <a:t>Detel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en-US" sz="1800" b="1" dirty="0" err="1" smtClean="0">
                <a:solidFill>
                  <a:srgbClr val="000000"/>
                </a:solidFill>
              </a:rPr>
              <a:t>JM</a:t>
            </a:r>
            <a:r>
              <a:rPr lang="en-US" sz="1800" b="1" dirty="0" smtClean="0">
                <a:solidFill>
                  <a:srgbClr val="000000"/>
                </a:solidFill>
              </a:rPr>
              <a:t>, R </a:t>
            </a:r>
            <a:r>
              <a:rPr lang="en-US" sz="1800" b="1" dirty="0" err="1" smtClean="0">
                <a:solidFill>
                  <a:srgbClr val="000000"/>
                </a:solidFill>
              </a:rPr>
              <a:t>Beaglehole</a:t>
            </a:r>
            <a:r>
              <a:rPr lang="en-US" sz="1800" b="1" dirty="0" smtClean="0">
                <a:solidFill>
                  <a:srgbClr val="000000"/>
                </a:solidFill>
              </a:rPr>
              <a:t>, Tanaka </a:t>
            </a:r>
            <a:r>
              <a:rPr lang="en-US" sz="1800" b="1" dirty="0" err="1" smtClean="0">
                <a:solidFill>
                  <a:srgbClr val="000000"/>
                </a:solidFill>
              </a:rPr>
              <a:t>Heizo</a:t>
            </a:r>
            <a:r>
              <a:rPr lang="en-US" sz="1800" b="1" dirty="0" smtClean="0">
                <a:solidFill>
                  <a:srgbClr val="000000"/>
                </a:solidFill>
              </a:rPr>
              <a:t>, editor. Oxford Textbook of Public Health. Fourth ed. New York: Oxford University Pres; 2004.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5.	</a:t>
            </a:r>
            <a:r>
              <a:rPr lang="en-US" sz="1800" b="1" dirty="0" err="1" smtClean="0">
                <a:solidFill>
                  <a:srgbClr val="000000"/>
                </a:solidFill>
              </a:rPr>
              <a:t>Homedes</a:t>
            </a:r>
            <a:r>
              <a:rPr lang="en-US" sz="1800" b="1" dirty="0" smtClean="0">
                <a:solidFill>
                  <a:srgbClr val="000000"/>
                </a:solidFill>
              </a:rPr>
              <a:t> N. Disability </a:t>
            </a:r>
            <a:r>
              <a:rPr lang="en-US" sz="1800" b="1" dirty="0" err="1" smtClean="0">
                <a:solidFill>
                  <a:srgbClr val="000000"/>
                </a:solidFill>
              </a:rPr>
              <a:t>Adjsuted</a:t>
            </a:r>
            <a:r>
              <a:rPr lang="en-US" sz="1800" b="1" dirty="0" smtClean="0">
                <a:solidFill>
                  <a:srgbClr val="000000"/>
                </a:solidFill>
              </a:rPr>
              <a:t> Life Years; Definition, Calculation and </a:t>
            </a:r>
            <a:r>
              <a:rPr lang="en-US" sz="1800" b="1" dirty="0" err="1" smtClean="0">
                <a:solidFill>
                  <a:srgbClr val="000000"/>
                </a:solidFill>
              </a:rPr>
              <a:t>Potetial</a:t>
            </a:r>
            <a:r>
              <a:rPr lang="en-US" sz="1800" b="1" dirty="0" smtClean="0">
                <a:solidFill>
                  <a:srgbClr val="000000"/>
                </a:solidFill>
              </a:rPr>
              <a:t> use.  Human Capital Development; Working Papers: World Bank; 1996. p. 2 -12.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6.	Lopez AD, </a:t>
            </a:r>
            <a:r>
              <a:rPr lang="en-US" sz="1800" b="1" dirty="0" err="1" smtClean="0">
                <a:solidFill>
                  <a:srgbClr val="000000"/>
                </a:solidFill>
              </a:rPr>
              <a:t>Mathers</a:t>
            </a:r>
            <a:r>
              <a:rPr lang="en-US" sz="1800" b="1" dirty="0" smtClean="0">
                <a:solidFill>
                  <a:srgbClr val="000000"/>
                </a:solidFill>
              </a:rPr>
              <a:t> CD, </a:t>
            </a:r>
            <a:r>
              <a:rPr lang="en-US" sz="1800" b="1" dirty="0" err="1" smtClean="0">
                <a:solidFill>
                  <a:srgbClr val="000000"/>
                </a:solidFill>
              </a:rPr>
              <a:t>Ezzati</a:t>
            </a:r>
            <a:r>
              <a:rPr lang="en-US" sz="1800" b="1" dirty="0" smtClean="0">
                <a:solidFill>
                  <a:srgbClr val="000000"/>
                </a:solidFill>
              </a:rPr>
              <a:t> M, Jamison DT, Murray </a:t>
            </a:r>
            <a:r>
              <a:rPr lang="en-US" sz="1800" b="1" dirty="0" err="1" smtClean="0">
                <a:solidFill>
                  <a:srgbClr val="000000"/>
                </a:solidFill>
              </a:rPr>
              <a:t>CJL</a:t>
            </a:r>
            <a:r>
              <a:rPr lang="en-US" sz="1800" b="1" dirty="0" smtClean="0">
                <a:solidFill>
                  <a:srgbClr val="000000"/>
                </a:solidFill>
              </a:rPr>
              <a:t>. Measuring the Global Burden of Disease and Risk Factors, 1990-2001. 2006.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7.	Lopez AD, Murray CC. The global burden of disease, 1990-2020. Nat Med. 1998 Nov;4(11):1241-3.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8.	Murray CJ. Quantifying the burden of disease: the technical basis for disability-adjusted life years. Bull World Health Organ. 1994;72(3):429-45.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9.	Murray CJ, Lopez </a:t>
            </a:r>
            <a:r>
              <a:rPr lang="en-US" sz="1800" b="1" dirty="0" err="1" smtClean="0">
                <a:solidFill>
                  <a:srgbClr val="000000"/>
                </a:solidFill>
              </a:rPr>
              <a:t>AD.</a:t>
            </a:r>
            <a:r>
              <a:rPr lang="en-US" sz="1800" b="1" dirty="0" smtClean="0">
                <a:solidFill>
                  <a:srgbClr val="000000"/>
                </a:solidFill>
              </a:rPr>
              <a:t> Quantifying disability: data, methods and results. Bull World Health Organ. 1994;72(3):481-94.</a:t>
            </a:r>
          </a:p>
          <a:p>
            <a:pPr>
              <a:buNone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en-US" sz="1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 Historical Aspects: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143000"/>
            <a:ext cx="7772400" cy="5334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1940s: Dempsey's concept of using “Years of Life Lost”.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Various measures also introduced. All are examples of “mortality gaps”.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Sullivan Index Developed in 1971 emphasized on (a) the expectation of life free of disability and (b) the expectation of disability.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Wilkin and Adams (1983) published a paper on Health expectancy on Canada and proposed a new measure that is Quality Adjusted Life Expectancy (Q A L E).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1992 ,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GBD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study developed DALYs.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1993, World Development Report: Investing In Health used DALY for the First time.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1998, Hyder A. A., Introduced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HeaLY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.</a:t>
            </a:r>
          </a:p>
          <a:p>
            <a:pPr lvl="0"/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DALE, HALE, QALY, </a:t>
            </a:r>
            <a:r>
              <a:rPr lang="en-US" sz="2000" dirty="0" err="1" smtClean="0">
                <a:solidFill>
                  <a:schemeClr val="tx1">
                    <a:lumMod val="50000"/>
                  </a:schemeClr>
                </a:solidFill>
              </a:rPr>
              <a:t>DFLE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followed</a:t>
            </a:r>
          </a:p>
          <a:p>
            <a:pPr lvl="0"/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alphaModFix amt="4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>
                <a:solidFill>
                  <a:srgbClr val="000000"/>
                </a:solidFill>
              </a:rPr>
              <a:t>References….</a:t>
            </a:r>
            <a:endParaRPr lang="en-US" sz="3200" b="1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19200" y="990600"/>
            <a:ext cx="7620000" cy="5638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10.	Murray CJ, Lopez AD, Jamison DT. The global burden of disease in 1990: summary results, sensitivity analysis and future directions. Bull World Health Organ. 1994;72(3):495-509.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11.	</a:t>
            </a:r>
            <a:r>
              <a:rPr lang="en-US" sz="1800" b="1" dirty="0" err="1" smtClean="0">
                <a:solidFill>
                  <a:srgbClr val="000000"/>
                </a:solidFill>
              </a:rPr>
              <a:t>Anand</a:t>
            </a:r>
            <a:r>
              <a:rPr lang="en-US" sz="1800" b="1" dirty="0" smtClean="0">
                <a:solidFill>
                  <a:srgbClr val="000000"/>
                </a:solidFill>
              </a:rPr>
              <a:t> S, Hanson K. Disability-adjusted life years: a critical review. J Health Econ. 1997 Dec;16(6):685-702.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12.	WHO. NATIONAL BURDEN OF DISEASE STUDIES: A PRACTICAL GUIDE. Geneva2001.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13.	Wilkins R, Adams OB. Health expectancy in Canada, late 1970s: demographic, regional, and social dimensions. Am J Public Health. 1983 Sep;73(9):1073-80.</a:t>
            </a:r>
          </a:p>
          <a:p>
            <a:pPr>
              <a:buAutoNum type="arabicPeriod" startAt="14"/>
            </a:pPr>
            <a:r>
              <a:rPr lang="en-US" sz="1800" b="1" dirty="0" err="1" smtClean="0">
                <a:solidFill>
                  <a:srgbClr val="000000"/>
                </a:solidFill>
              </a:rPr>
              <a:t>Arnesen</a:t>
            </a:r>
            <a:r>
              <a:rPr lang="en-US" sz="1800" b="1" dirty="0" smtClean="0">
                <a:solidFill>
                  <a:srgbClr val="000000"/>
                </a:solidFill>
              </a:rPr>
              <a:t> T, Nord E. The value of DALY life: problems with ethics and validity of disability adjusted life years. </a:t>
            </a:r>
            <a:r>
              <a:rPr lang="en-US" sz="1800" b="1" dirty="0" err="1" smtClean="0">
                <a:solidFill>
                  <a:srgbClr val="000000"/>
                </a:solidFill>
              </a:rPr>
              <a:t>BMJ</a:t>
            </a:r>
            <a:r>
              <a:rPr lang="en-US" sz="1800" b="1" dirty="0" smtClean="0">
                <a:solidFill>
                  <a:srgbClr val="000000"/>
                </a:solidFill>
              </a:rPr>
              <a:t>. 1999 Nov 27;319(7222):1423-5.</a:t>
            </a:r>
          </a:p>
          <a:p>
            <a:pPr>
              <a:buAutoNum type="arabicPeriod" startAt="15"/>
            </a:pPr>
            <a:r>
              <a:rPr lang="en-US" sz="1800" b="1" dirty="0" smtClean="0">
                <a:solidFill>
                  <a:srgbClr val="000000"/>
                </a:solidFill>
              </a:rPr>
              <a:t>Hyder AA, </a:t>
            </a:r>
            <a:r>
              <a:rPr lang="en-US" sz="1800" b="1" dirty="0" err="1" smtClean="0">
                <a:solidFill>
                  <a:srgbClr val="000000"/>
                </a:solidFill>
              </a:rPr>
              <a:t>Rotllant</a:t>
            </a:r>
            <a:r>
              <a:rPr lang="en-US" sz="1800" b="1" dirty="0" smtClean="0">
                <a:solidFill>
                  <a:srgbClr val="000000"/>
                </a:solidFill>
              </a:rPr>
              <a:t> G, Morrow RH. Measuring the burden of disease: healthy life-years. Am J Public Health. 1998 Feb;88(2):196-202.</a:t>
            </a:r>
          </a:p>
          <a:p>
            <a:pPr>
              <a:buFontTx/>
              <a:buAutoNum type="arabicPeriod" startAt="15"/>
            </a:pPr>
            <a:r>
              <a:rPr lang="en-US" sz="1800" b="1" dirty="0" smtClean="0">
                <a:solidFill>
                  <a:srgbClr val="000000"/>
                </a:solidFill>
              </a:rPr>
              <a:t>WHO. The Global Burden of Disease 2004 update. Geneva2008.</a:t>
            </a:r>
          </a:p>
          <a:p>
            <a:pPr>
              <a:buNone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>
              <a:buAutoNum type="arabicPeriod" startAt="14"/>
            </a:pPr>
            <a:endParaRPr lang="en-US" sz="1800" b="1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 </a:t>
            </a:r>
            <a:endParaRPr lang="en-US" sz="18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686800" cy="563562"/>
          </a:xfrm>
        </p:spPr>
        <p:txBody>
          <a:bodyPr/>
          <a:lstStyle/>
          <a:p>
            <a:r>
              <a:rPr lang="en-US" sz="3200" b="1" dirty="0" smtClean="0"/>
              <a:t>Why Summary Measure of Population Health ?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219200"/>
            <a:ext cx="7620000" cy="5410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Simplest method for population health statistics is to aggregate data and present  proportion of the population.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Difficult  if number of problems are monitored.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Or comparisons over time, across population groups, or before and after some health intervention required.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 M P H allow us to do so.</a:t>
            </a:r>
          </a:p>
          <a:p>
            <a:pPr>
              <a:buNone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The potential applications of S M P H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</a:t>
            </a: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are: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Comparison of health conditions or overall health status. 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Quantification of health inequalities.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Inclusion of non-fatal health outcomes.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Measuring magnitude of different health problems using a common metrics.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Cost Effective Analysis of the benefits of health interventions.</a:t>
            </a:r>
          </a:p>
          <a:p>
            <a:pPr lvl="1">
              <a:buFont typeface="Wingdings" pitchFamily="2" charset="2"/>
              <a:buChar char="§"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Information in setting priorities for health planning, public health programs, research and development, and professional training. </a:t>
            </a:r>
          </a:p>
          <a:p>
            <a:pPr lvl="1">
              <a:buFont typeface="Wingdings" pitchFamily="2" charset="2"/>
              <a:buChar char="§"/>
            </a:pP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533400"/>
          </a:xfrm>
        </p:spPr>
        <p:txBody>
          <a:bodyPr/>
          <a:lstStyle/>
          <a:p>
            <a:r>
              <a:rPr lang="en-US" sz="2800" b="1" i="1" dirty="0" smtClean="0"/>
              <a:t>Summary measures of population health: two types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066800"/>
            <a:ext cx="7696200" cy="53340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pPr lvl="0">
              <a:lnSpc>
                <a:spcPct val="150000"/>
              </a:lnSpc>
            </a:pPr>
            <a:endParaRPr lang="en-US" sz="2400" b="1" i="1" dirty="0" smtClean="0">
              <a:solidFill>
                <a:schemeClr val="tx1">
                  <a:lumMod val="50000"/>
                </a:schemeClr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400" b="1" i="1" dirty="0" smtClean="0">
                <a:solidFill>
                  <a:schemeClr val="tx1">
                    <a:lumMod val="50000"/>
                  </a:schemeClr>
                </a:solidFill>
              </a:rPr>
              <a:t>Health expectancies</a:t>
            </a:r>
            <a:r>
              <a:rPr lang="en-US" sz="2400" i="1" dirty="0" smtClean="0">
                <a:solidFill>
                  <a:schemeClr val="tx1">
                    <a:lumMod val="50000"/>
                  </a:schemeClr>
                </a:solidFill>
              </a:rPr>
              <a:t>: 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2400" i="1" dirty="0" smtClean="0">
                <a:solidFill>
                  <a:schemeClr val="tx1">
                    <a:lumMod val="50000"/>
                  </a:schemeClr>
                </a:solidFill>
              </a:rPr>
              <a:t>     i</a:t>
            </a: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.e.  Disability free life expectancy, disability adjusted life expectancy.</a:t>
            </a:r>
          </a:p>
          <a:p>
            <a:pPr lvl="0">
              <a:lnSpc>
                <a:spcPct val="150000"/>
              </a:lnSpc>
            </a:pPr>
            <a:r>
              <a:rPr lang="en-US" sz="2400" b="1" i="1" dirty="0" smtClean="0">
                <a:solidFill>
                  <a:schemeClr val="tx1">
                    <a:lumMod val="50000"/>
                  </a:schemeClr>
                </a:solidFill>
              </a:rPr>
              <a:t>Health gaps</a:t>
            </a:r>
            <a:r>
              <a:rPr lang="en-US" sz="2400" i="1" dirty="0" smtClean="0">
                <a:solidFill>
                  <a:schemeClr val="tx1">
                    <a:lumMod val="50000"/>
                  </a:schemeClr>
                </a:solidFill>
              </a:rPr>
              <a:t>:  </a:t>
            </a:r>
          </a:p>
          <a:p>
            <a:pPr lvl="0">
              <a:lnSpc>
                <a:spcPct val="150000"/>
              </a:lnSpc>
              <a:buNone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      i.e. Disability-adjusted life years, healthy life years. </a:t>
            </a:r>
          </a:p>
          <a:p>
            <a:pPr lvl="0">
              <a:lnSpc>
                <a:spcPct val="150000"/>
              </a:lnSpc>
              <a:buNone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lnSpc>
                <a:spcPct val="150000"/>
              </a:lnSpc>
            </a:pPr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Survivor Curve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219200"/>
            <a:ext cx="6477000" cy="4952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ular Callout 5"/>
          <p:cNvSpPr/>
          <p:nvPr/>
        </p:nvSpPr>
        <p:spPr bwMode="auto">
          <a:xfrm>
            <a:off x="685800" y="3124200"/>
            <a:ext cx="2133600" cy="1222248"/>
          </a:xfrm>
          <a:prstGeom prst="wedgeRectCallout">
            <a:avLst/>
          </a:prstGeom>
          <a:solidFill>
            <a:srgbClr val="00B050"/>
          </a:solidFill>
          <a:ln w="9525" cap="flat" cmpd="sng" algn="ctr">
            <a:solidFill>
              <a:srgbClr val="92D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pitchFamily="34" charset="0"/>
              </a:rPr>
              <a:t>Time lived in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pitchFamily="34" charset="0"/>
              </a:rPr>
              <a:t>Optimal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latin typeface="Arial" pitchFamily="34" charset="0"/>
              </a:rPr>
              <a:t> Health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Oval Callout 6"/>
          <p:cNvSpPr/>
          <p:nvPr/>
        </p:nvSpPr>
        <p:spPr bwMode="auto">
          <a:xfrm>
            <a:off x="3276600" y="1524000"/>
            <a:ext cx="1752600" cy="1298448"/>
          </a:xfrm>
          <a:prstGeom prst="wedgeEllipseCallout">
            <a:avLst/>
          </a:prstGeom>
          <a:solidFill>
            <a:srgbClr val="FFFF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Suboptimal</a:t>
            </a:r>
            <a:endParaRPr lang="en-US" sz="2400" baseline="0" dirty="0" smtClean="0">
              <a:latin typeface="Arial" pitchFamily="34" charset="0"/>
            </a:endParaRP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Health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Oval Callout 7"/>
          <p:cNvSpPr/>
          <p:nvPr/>
        </p:nvSpPr>
        <p:spPr bwMode="auto">
          <a:xfrm>
            <a:off x="6248400" y="1295400"/>
            <a:ext cx="1371600" cy="1069848"/>
          </a:xfrm>
          <a:prstGeom prst="wedgeEllipseCallout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>
                    <a:lumMod val="20000"/>
                    <a:lumOff val="80000"/>
                  </a:schemeClr>
                </a:solidFill>
                <a:effectLst/>
                <a:latin typeface="Arial" pitchFamily="34" charset="0"/>
              </a:rPr>
              <a:t>Mortality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28600"/>
            <a:ext cx="8153400" cy="64008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Total Life Expectancy at Birth: 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pPr>
              <a:buNone/>
            </a:pPr>
            <a:r>
              <a:rPr lang="en-US" sz="2000" b="1" dirty="0" smtClean="0">
                <a:solidFill>
                  <a:schemeClr val="tx1">
                    <a:lumMod val="50000"/>
                  </a:schemeClr>
                </a:solidFill>
              </a:rPr>
              <a:t>          L. E. = A+ B</a:t>
            </a:r>
            <a:endParaRPr lang="en-US" sz="2000" dirty="0" smtClean="0">
              <a:solidFill>
                <a:schemeClr val="tx1">
                  <a:lumMod val="50000"/>
                </a:schemeClr>
              </a:solidFill>
            </a:endParaRPr>
          </a:p>
          <a:p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Health expectancies :</a:t>
            </a:r>
          </a:p>
          <a:p>
            <a:pPr>
              <a:buNone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     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Population indicators that estimate the average time (in years) that a person could expect to live in a defined state of health.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                                   HE = A + f (B)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‘f ’ = some function that assigns weights to years lived in suboptimal health (optimal health has a weight of 1).</a:t>
            </a:r>
          </a:p>
          <a:p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Health gaps:</a:t>
            </a:r>
          </a:p>
          <a:p>
            <a:pPr>
              <a:buNone/>
            </a:pPr>
            <a:r>
              <a:rPr lang="en-US" sz="2000" b="1" i="1" dirty="0" smtClean="0">
                <a:solidFill>
                  <a:schemeClr val="tx1">
                    <a:lumMod val="50000"/>
                  </a:schemeClr>
                </a:solidFill>
              </a:rPr>
              <a:t>      </a:t>
            </a: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Measure the difference between actual population health and some specified norm or goal.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                         Health gap = C + g (B)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  g = some function that assigns weights to health states lived during time B.</a:t>
            </a:r>
          </a:p>
          <a:p>
            <a:pPr>
              <a:buNone/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      weight of 1 = Time lived in a health state equivalent to death.</a:t>
            </a:r>
          </a:p>
          <a:p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Health gaps extend the notion of mortality gaps to include time lived in states of suboptimal health i.e. part of area B in Survival Curve.</a:t>
            </a:r>
          </a:p>
          <a:p>
            <a:pPr>
              <a:buNone/>
            </a:pPr>
            <a:endParaRPr lang="en-US" sz="20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74638"/>
            <a:ext cx="7924800" cy="487362"/>
          </a:xfrm>
        </p:spPr>
        <p:txBody>
          <a:bodyPr/>
          <a:lstStyle/>
          <a:p>
            <a:r>
              <a:rPr lang="en-US" sz="3200" b="1" dirty="0" smtClean="0"/>
              <a:t>Relating S M P H to Causes: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685800"/>
            <a:ext cx="7848600" cy="6172200"/>
          </a:xfrm>
          <a:solidFill>
            <a:schemeClr val="bg1">
              <a:lumMod val="95000"/>
            </a:schemeClr>
          </a:solidFill>
        </p:spPr>
        <p:txBody>
          <a:bodyPr/>
          <a:lstStyle/>
          <a:p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Two dominant traditions in widespread use for causal attribution: </a:t>
            </a:r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Categorical attribution: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An event  (death)  attributed to  single cause  by defined set rules.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Such rules  insensitive in dealing with multicausality and co-morbidity.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Health Gap</a:t>
            </a:r>
          </a:p>
          <a:p>
            <a:r>
              <a:rPr lang="en-US" sz="2400" b="1" dirty="0" smtClean="0">
                <a:solidFill>
                  <a:schemeClr val="tx1">
                    <a:lumMod val="50000"/>
                  </a:schemeClr>
                </a:solidFill>
              </a:rPr>
              <a:t>Counterfactual analysis: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The contribution of a disease, injury or risk factor is estimated by comparing the current and future levels.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For example, we could ask what the burden of disease would be if no one in population ever smoked.</a:t>
            </a:r>
          </a:p>
          <a:p>
            <a:pPr lvl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50000"/>
                  </a:schemeClr>
                </a:solidFill>
              </a:rPr>
              <a:t>Health Expectancy</a:t>
            </a:r>
          </a:p>
          <a:p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-template">
  <a:themeElements>
    <a:clrScheme name="powerpoint-template-24 10">
      <a:dk1>
        <a:srgbClr val="4D4D4D"/>
      </a:dk1>
      <a:lt1>
        <a:srgbClr val="FFFFFF"/>
      </a:lt1>
      <a:dk2>
        <a:srgbClr val="4D4D4D"/>
      </a:dk2>
      <a:lt2>
        <a:srgbClr val="0045A3"/>
      </a:lt2>
      <a:accent1>
        <a:srgbClr val="005AB6"/>
      </a:accent1>
      <a:accent2>
        <a:srgbClr val="0073CF"/>
      </a:accent2>
      <a:accent3>
        <a:srgbClr val="FFFFFF"/>
      </a:accent3>
      <a:accent4>
        <a:srgbClr val="404040"/>
      </a:accent4>
      <a:accent5>
        <a:srgbClr val="AAB5D7"/>
      </a:accent5>
      <a:accent6>
        <a:srgbClr val="0068BB"/>
      </a:accent6>
      <a:hlink>
        <a:srgbClr val="0084D9"/>
      </a:hlink>
      <a:folHlink>
        <a:srgbClr val="DDDDDD"/>
      </a:folHlink>
    </a:clrScheme>
    <a:fontScheme name="Custom 2">
      <a:majorFont>
        <a:latin typeface="Calisto MT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116DE4"/>
        </a:lt2>
        <a:accent1>
          <a:srgbClr val="235CAF"/>
        </a:accent1>
        <a:accent2>
          <a:srgbClr val="54A1EE"/>
        </a:accent2>
        <a:accent3>
          <a:srgbClr val="FFFFFF"/>
        </a:accent3>
        <a:accent4>
          <a:srgbClr val="404040"/>
        </a:accent4>
        <a:accent5>
          <a:srgbClr val="ACB5D4"/>
        </a:accent5>
        <a:accent6>
          <a:srgbClr val="4B91D8"/>
        </a:accent6>
        <a:hlink>
          <a:srgbClr val="1391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246DD8"/>
        </a:lt2>
        <a:accent1>
          <a:srgbClr val="2FC5F1"/>
        </a:accent1>
        <a:accent2>
          <a:srgbClr val="218DEB"/>
        </a:accent2>
        <a:accent3>
          <a:srgbClr val="FFFFFF"/>
        </a:accent3>
        <a:accent4>
          <a:srgbClr val="404040"/>
        </a:accent4>
        <a:accent5>
          <a:srgbClr val="ADDFF7"/>
        </a:accent5>
        <a:accent6>
          <a:srgbClr val="1D7FD5"/>
        </a:accent6>
        <a:hlink>
          <a:srgbClr val="39A1E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4377BA"/>
        </a:lt2>
        <a:accent1>
          <a:srgbClr val="5793D1"/>
        </a:accent1>
        <a:accent2>
          <a:srgbClr val="5FA2DB"/>
        </a:accent2>
        <a:accent3>
          <a:srgbClr val="FFFFFF"/>
        </a:accent3>
        <a:accent4>
          <a:srgbClr val="404040"/>
        </a:accent4>
        <a:accent5>
          <a:srgbClr val="B4C8E5"/>
        </a:accent5>
        <a:accent6>
          <a:srgbClr val="5592C6"/>
        </a:accent6>
        <a:hlink>
          <a:srgbClr val="68AEE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0067B5"/>
        </a:lt2>
        <a:accent1>
          <a:srgbClr val="1881BF"/>
        </a:accent1>
        <a:accent2>
          <a:srgbClr val="39B0DA"/>
        </a:accent2>
        <a:accent3>
          <a:srgbClr val="FFFFFF"/>
        </a:accent3>
        <a:accent4>
          <a:srgbClr val="404040"/>
        </a:accent4>
        <a:accent5>
          <a:srgbClr val="ABC1DC"/>
        </a:accent5>
        <a:accent6>
          <a:srgbClr val="339FC5"/>
        </a:accent6>
        <a:hlink>
          <a:srgbClr val="40B0DB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026788"/>
        </a:lt2>
        <a:accent1>
          <a:srgbClr val="0089B3"/>
        </a:accent1>
        <a:accent2>
          <a:srgbClr val="01A2CE"/>
        </a:accent2>
        <a:accent3>
          <a:srgbClr val="FFFFFF"/>
        </a:accent3>
        <a:accent4>
          <a:srgbClr val="404040"/>
        </a:accent4>
        <a:accent5>
          <a:srgbClr val="AAC4D6"/>
        </a:accent5>
        <a:accent6>
          <a:srgbClr val="0192BA"/>
        </a:accent6>
        <a:hlink>
          <a:srgbClr val="01B3D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559CC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036CB7"/>
        </a:lt2>
        <a:accent1>
          <a:srgbClr val="1878BD"/>
        </a:accent1>
        <a:accent2>
          <a:srgbClr val="3E8EC8"/>
        </a:accent2>
        <a:accent3>
          <a:srgbClr val="FFFFFF"/>
        </a:accent3>
        <a:accent4>
          <a:srgbClr val="404040"/>
        </a:accent4>
        <a:accent5>
          <a:srgbClr val="ABBEDB"/>
        </a:accent5>
        <a:accent6>
          <a:srgbClr val="3780B5"/>
        </a:accent6>
        <a:hlink>
          <a:srgbClr val="006AB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0045A3"/>
        </a:lt2>
        <a:accent1>
          <a:srgbClr val="005AB6"/>
        </a:accent1>
        <a:accent2>
          <a:srgbClr val="0073CF"/>
        </a:accent2>
        <a:accent3>
          <a:srgbClr val="FFFFFF"/>
        </a:accent3>
        <a:accent4>
          <a:srgbClr val="404040"/>
        </a:accent4>
        <a:accent5>
          <a:srgbClr val="AAB5D7"/>
        </a:accent5>
        <a:accent6>
          <a:srgbClr val="0068BB"/>
        </a:accent6>
        <a:hlink>
          <a:srgbClr val="0084D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205EDC"/>
        </a:lt2>
        <a:accent1>
          <a:srgbClr val="3488E9"/>
        </a:accent1>
        <a:accent2>
          <a:srgbClr val="50B3F5"/>
        </a:accent2>
        <a:accent3>
          <a:srgbClr val="FFFFFF"/>
        </a:accent3>
        <a:accent4>
          <a:srgbClr val="404040"/>
        </a:accent4>
        <a:accent5>
          <a:srgbClr val="AEC3F2"/>
        </a:accent5>
        <a:accent6>
          <a:srgbClr val="48A2DE"/>
        </a:accent6>
        <a:hlink>
          <a:srgbClr val="65D4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 Themes 1</Template>
  <TotalTime>2172</TotalTime>
  <Words>2822</Words>
  <Application>Microsoft Office PowerPoint</Application>
  <PresentationFormat>On-screen Show (4:3)</PresentationFormat>
  <Paragraphs>357</Paragraphs>
  <Slides>40</Slides>
  <Notes>40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41" baseType="lpstr">
      <vt:lpstr>powerpoint-template</vt:lpstr>
      <vt:lpstr>Measuring Burden of Disease</vt:lpstr>
      <vt:lpstr>Presentation Outline</vt:lpstr>
      <vt:lpstr>Introduction: </vt:lpstr>
      <vt:lpstr> Historical Aspects:</vt:lpstr>
      <vt:lpstr>Why Summary Measure of Population Health ?</vt:lpstr>
      <vt:lpstr>Summary measures of population health: two types </vt:lpstr>
      <vt:lpstr>The Survivor Curve</vt:lpstr>
      <vt:lpstr>Slide 8</vt:lpstr>
      <vt:lpstr>Relating S M P H to Causes: </vt:lpstr>
      <vt:lpstr>Sullivan’s Index: </vt:lpstr>
      <vt:lpstr> Q A L E – Quality Adjusted Life Years</vt:lpstr>
      <vt:lpstr>HALE – Health Adjusted Life Years</vt:lpstr>
      <vt:lpstr>Global  Burden of Disease Study</vt:lpstr>
      <vt:lpstr>Leading cause of Burden of Disease  (DALYs) in year 2004 according to Income of Countries.</vt:lpstr>
      <vt:lpstr> DALY: Disability Adjusted Life Years</vt:lpstr>
      <vt:lpstr>Social Values Incorporated in Calculating DALYs:</vt:lpstr>
      <vt:lpstr>Slide 17</vt:lpstr>
      <vt:lpstr>Table: Disability classes for the G B D study</vt:lpstr>
      <vt:lpstr>Figure 2: Value of a Year of Life Lived at Different Ages for Various Values of Beta</vt:lpstr>
      <vt:lpstr>Figure 3: Age Pattern of age weights and DALY loss</vt:lpstr>
      <vt:lpstr>Slide 21</vt:lpstr>
      <vt:lpstr>Figure 4:  Effect of Discounting in a Year of Life lost at various time in the future </vt:lpstr>
      <vt:lpstr>Slide 23</vt:lpstr>
      <vt:lpstr>Slide 24</vt:lpstr>
      <vt:lpstr>Figure 5:  The Value of Years of Life Lost Due to a Death at Varying Ages by Sex, with and without Discounting and Age Weighting. </vt:lpstr>
      <vt:lpstr> Life Table</vt:lpstr>
      <vt:lpstr>Procedure to Calculate DALY: </vt:lpstr>
      <vt:lpstr>Slide 28</vt:lpstr>
      <vt:lpstr>Slide 29</vt:lpstr>
      <vt:lpstr>Slide 30</vt:lpstr>
      <vt:lpstr>Slide 31</vt:lpstr>
      <vt:lpstr>  Data Needed to Estimate the Burden of Disease: </vt:lpstr>
      <vt:lpstr>The problems of G B D methodology: </vt:lpstr>
      <vt:lpstr>Criticisms of G B D methodology</vt:lpstr>
      <vt:lpstr>DALY and QALY</vt:lpstr>
      <vt:lpstr>HeaLY: Healthy Life Years</vt:lpstr>
      <vt:lpstr>Slide 37</vt:lpstr>
      <vt:lpstr>  Critical review of DALY by Experts  (S. Anand &amp; K. Hanson, 1996) </vt:lpstr>
      <vt:lpstr>References:</vt:lpstr>
      <vt:lpstr>References….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Burden of Disease</dc:title>
  <dc:creator>Vikash</dc:creator>
  <cp:lastModifiedBy>VIKAS</cp:lastModifiedBy>
  <cp:revision>21</cp:revision>
  <dcterms:created xsi:type="dcterms:W3CDTF">2006-08-16T00:00:00Z</dcterms:created>
  <dcterms:modified xsi:type="dcterms:W3CDTF">2012-08-02T08:24:08Z</dcterms:modified>
</cp:coreProperties>
</file>